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1" r:id="rId1"/>
  </p:sldMasterIdLst>
  <p:handoutMasterIdLst>
    <p:handoutMasterId r:id="rId32"/>
  </p:handoutMasterIdLst>
  <p:sldIdLst>
    <p:sldId id="256" r:id="rId2"/>
    <p:sldId id="257" r:id="rId3"/>
    <p:sldId id="258" r:id="rId4"/>
    <p:sldId id="264" r:id="rId5"/>
    <p:sldId id="276" r:id="rId6"/>
    <p:sldId id="265" r:id="rId7"/>
    <p:sldId id="284" r:id="rId8"/>
    <p:sldId id="285" r:id="rId9"/>
    <p:sldId id="277" r:id="rId10"/>
    <p:sldId id="283" r:id="rId11"/>
    <p:sldId id="275" r:id="rId12"/>
    <p:sldId id="262" r:id="rId13"/>
    <p:sldId id="266" r:id="rId14"/>
    <p:sldId id="267" r:id="rId15"/>
    <p:sldId id="268" r:id="rId16"/>
    <p:sldId id="263" r:id="rId17"/>
    <p:sldId id="279" r:id="rId18"/>
    <p:sldId id="281" r:id="rId19"/>
    <p:sldId id="302" r:id="rId20"/>
    <p:sldId id="294" r:id="rId21"/>
    <p:sldId id="299" r:id="rId22"/>
    <p:sldId id="298" r:id="rId23"/>
    <p:sldId id="311" r:id="rId24"/>
    <p:sldId id="313" r:id="rId25"/>
    <p:sldId id="306" r:id="rId26"/>
    <p:sldId id="312" r:id="rId27"/>
    <p:sldId id="316" r:id="rId28"/>
    <p:sldId id="317" r:id="rId29"/>
    <p:sldId id="319" r:id="rId30"/>
    <p:sldId id="320" r:id="rId31"/>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890" autoAdjust="0"/>
    <p:restoredTop sz="94660"/>
  </p:normalViewPr>
  <p:slideViewPr>
    <p:cSldViewPr snapToGrid="0">
      <p:cViewPr>
        <p:scale>
          <a:sx n="90" d="100"/>
          <a:sy n="90" d="100"/>
        </p:scale>
        <p:origin x="-1398" y="-6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E3DBE835-D83D-4A9E-ABD6-AB680829D628}" type="datetimeFigureOut">
              <a:rPr lang="id-ID" smtClean="0"/>
              <a:pPr/>
              <a:t>03/07/2020</a:t>
            </a:fld>
            <a:endParaRPr lang="id-ID"/>
          </a:p>
        </p:txBody>
      </p:sp>
      <p:sp>
        <p:nvSpPr>
          <p:cNvPr id="4" name="Footer Placeholder 3"/>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a:defRPr sz="1200"/>
            </a:lvl1pPr>
          </a:lstStyle>
          <a:p>
            <a:fld id="{5B29DCF9-83E0-45AD-B8A2-9EF93AD319ED}" type="slidenum">
              <a:rPr lang="id-ID" smtClean="0"/>
              <a:pPr/>
              <a:t>‹#›</a:t>
            </a:fld>
            <a:endParaRPr lang="id-ID"/>
          </a:p>
        </p:txBody>
      </p:sp>
    </p:spTree>
    <p:extLst>
      <p:ext uri="{BB962C8B-B14F-4D97-AF65-F5344CB8AC3E}">
        <p14:creationId xmlns:p14="http://schemas.microsoft.com/office/powerpoint/2010/main" xmlns="" val="35656692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3048000" y="3124200"/>
            <a:ext cx="82296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10733828" y="1110597"/>
            <a:ext cx="2286000" cy="508000"/>
          </a:xfrm>
        </p:spPr>
        <p:txBody>
          <a:bodyPr/>
          <a:lstStyle/>
          <a:p>
            <a:fld id="{4AAD347D-5ACD-4C99-B74B-A9C85AD731AF}" type="datetimeFigureOut">
              <a:rPr lang="en-US" smtClean="0"/>
              <a:pPr/>
              <a:t>7/3/2020</a:t>
            </a:fld>
            <a:endParaRPr lang="en-US" dirty="0"/>
          </a:p>
        </p:txBody>
      </p:sp>
      <p:sp>
        <p:nvSpPr>
          <p:cNvPr id="17" name="Footer Placeholder 16"/>
          <p:cNvSpPr>
            <a:spLocks noGrp="1"/>
          </p:cNvSpPr>
          <p:nvPr>
            <p:ph type="ftr" sz="quarter" idx="11"/>
          </p:nvPr>
        </p:nvSpPr>
        <p:spPr bwMode="auto">
          <a:xfrm rot="5400000">
            <a:off x="10045959" y="4117661"/>
            <a:ext cx="3657600" cy="512064"/>
          </a:xfrm>
        </p:spPr>
        <p:txBody>
          <a:bodyPr/>
          <a:lstStyle/>
          <a:p>
            <a:endParaRPr lang="en-US" dirty="0"/>
          </a:p>
        </p:txBody>
      </p:sp>
      <p:sp>
        <p:nvSpPr>
          <p:cNvPr id="10" name="Rectangle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767392" y="4928702"/>
            <a:ext cx="812800" cy="517524"/>
          </a:xfrm>
        </p:spPr>
        <p:txBody>
          <a:bodyPr/>
          <a:lstStyle/>
          <a:p>
            <a:fld id="{D57F1E4F-1CFF-5643-939E-02111984F56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09A250-FF31-4206-8172-F9D3106AACB1}" type="datetimeFigureOut">
              <a:rPr lang="en-US" smtClean="0"/>
              <a:pPr/>
              <a:t>7/3/2020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2352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09A250-FF31-4206-8172-F9D3106AACB1}" type="datetimeFigureOut">
              <a:rPr lang="en-US" smtClean="0"/>
              <a:pPr/>
              <a:t>7/3/2020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pPr/>
              <a:t>7/3/2020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09600" y="1600200"/>
            <a:ext cx="99568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509A250-FF31-4206-8172-F9D3106AACB1}" type="datetimeFigureOut">
              <a:rPr lang="en-US" smtClean="0"/>
              <a:pPr/>
              <a:t>7/3/2020</a:t>
            </a:fld>
            <a:endParaRPr lang="en-US" dirty="0"/>
          </a:p>
        </p:txBody>
      </p:sp>
      <p:sp>
        <p:nvSpPr>
          <p:cNvPr id="9" name="Slide Number Placeholder 8"/>
          <p:cNvSpPr>
            <a:spLocks noGrp="1"/>
          </p:cNvSpPr>
          <p:nvPr>
            <p:ph type="sldNum" sz="quarter" idx="15"/>
          </p:nvPr>
        </p:nvSpPr>
        <p:spPr/>
        <p:txBody>
          <a:bodyPr rtlCol="0"/>
          <a:lstStyle/>
          <a:p>
            <a:fld id="{D57F1E4F-1CFF-5643-939E-02111984F565}"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48000" y="2895600"/>
            <a:ext cx="82296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10732008" y="1106932"/>
            <a:ext cx="2286000" cy="508000"/>
          </a:xfrm>
        </p:spPr>
        <p:txBody>
          <a:bodyPr/>
          <a:lstStyle/>
          <a:p>
            <a:fld id="{9796027F-7875-4030-9381-8BD8C4F21935}" type="datetimeFigureOut">
              <a:rPr lang="en-US" smtClean="0"/>
              <a:pPr/>
              <a:t>7/3/2020</a:t>
            </a:fld>
            <a:endParaRPr lang="en-US" dirty="0"/>
          </a:p>
        </p:txBody>
      </p:sp>
      <p:sp>
        <p:nvSpPr>
          <p:cNvPr id="5" name="Footer Placeholder 4"/>
          <p:cNvSpPr>
            <a:spLocks noGrp="1"/>
          </p:cNvSpPr>
          <p:nvPr>
            <p:ph type="ftr" sz="quarter" idx="11"/>
          </p:nvPr>
        </p:nvSpPr>
        <p:spPr bwMode="auto">
          <a:xfrm rot="5400000">
            <a:off x="10046208" y="4114800"/>
            <a:ext cx="3657600" cy="512064"/>
          </a:xfrm>
        </p:spPr>
        <p:txBody>
          <a:bodyPr/>
          <a:lstStyle/>
          <a:p>
            <a:endParaRPr lang="en-US" dirty="0"/>
          </a:p>
        </p:txBody>
      </p:sp>
      <p:sp>
        <p:nvSpPr>
          <p:cNvPr id="9" name="Rectangle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787488" y="4928702"/>
            <a:ext cx="812800" cy="517524"/>
          </a:xfrm>
        </p:spPr>
        <p:txBody>
          <a:bodyPr/>
          <a:lstStyle/>
          <a:p>
            <a:fld id="{D57F1E4F-1CFF-5643-939E-02111984F56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796027F-7875-4030-9381-8BD8C4F21935}" type="datetimeFigureOut">
              <a:rPr lang="en-US" smtClean="0"/>
              <a:pPr/>
              <a:t>7/3/2020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9" name="Content Placeholder 8"/>
          <p:cNvSpPr>
            <a:spLocks noGrp="1"/>
          </p:cNvSpPr>
          <p:nvPr>
            <p:ph sz="quarter" idx="1"/>
          </p:nvPr>
        </p:nvSpPr>
        <p:spPr>
          <a:xfrm>
            <a:off x="609600" y="1600200"/>
            <a:ext cx="48768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5693664" y="1600200"/>
            <a:ext cx="48768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0584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796027F-7875-4030-9381-8BD8C4F21935}" type="datetimeFigureOut">
              <a:rPr lang="en-US" smtClean="0"/>
              <a:pPr/>
              <a:t>7/3/2020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Content Placeholder 10"/>
          <p:cNvSpPr>
            <a:spLocks noGrp="1"/>
          </p:cNvSpPr>
          <p:nvPr>
            <p:ph sz="quarter" idx="2"/>
          </p:nvPr>
        </p:nvSpPr>
        <p:spPr>
          <a:xfrm>
            <a:off x="609600" y="2362200"/>
            <a:ext cx="48768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5829300" y="2362200"/>
            <a:ext cx="48768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509A250-FF31-4206-8172-F9D3106AACB1}" type="datetimeFigureOut">
              <a:rPr lang="en-US" smtClean="0"/>
              <a:pPr/>
              <a:t>7/3/2020</a:t>
            </a:fld>
            <a:endParaRPr lang="en-US" dirty="0"/>
          </a:p>
        </p:txBody>
      </p:sp>
      <p:sp>
        <p:nvSpPr>
          <p:cNvPr id="7" name="Slide Number Placeholder 6"/>
          <p:cNvSpPr>
            <a:spLocks noGrp="1"/>
          </p:cNvSpPr>
          <p:nvPr>
            <p:ph type="sldNum" sz="quarter" idx="11"/>
          </p:nvPr>
        </p:nvSpPr>
        <p:spPr/>
        <p:txBody>
          <a:bodyPr rtlCol="0"/>
          <a:lstStyle/>
          <a:p>
            <a:fld id="{D57F1E4F-1CFF-5643-939E-02111984F565}"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7/3/2020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406400" y="274320"/>
            <a:ext cx="75184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509A250-FF31-4206-8172-F9D3106AACB1}" type="datetimeFigureOut">
              <a:rPr lang="en-US" smtClean="0"/>
              <a:pPr/>
              <a:t>7/3/2020</a:t>
            </a:fld>
            <a:endParaRPr lang="en-US" dirty="0"/>
          </a:p>
        </p:txBody>
      </p:sp>
      <p:sp>
        <p:nvSpPr>
          <p:cNvPr id="22" name="Slide Number Placeholder 21"/>
          <p:cNvSpPr>
            <a:spLocks noGrp="1"/>
          </p:cNvSpPr>
          <p:nvPr>
            <p:ph type="sldNum" sz="quarter" idx="15"/>
          </p:nvPr>
        </p:nvSpPr>
        <p:spPr/>
        <p:txBody>
          <a:bodyPr rtlCol="0"/>
          <a:lstStyle/>
          <a:p>
            <a:fld id="{D57F1E4F-1CFF-5643-939E-02111984F565}"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5518404" y="3124200"/>
            <a:ext cx="6309360" cy="6096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509A250-FF31-4206-8172-F9D3106AACB1}" type="datetimeFigureOut">
              <a:rPr lang="en-US" smtClean="0"/>
              <a:pPr/>
              <a:t>7/3/2020</a:t>
            </a:fld>
            <a:endParaRPr lang="en-US" dirty="0"/>
          </a:p>
        </p:txBody>
      </p:sp>
      <p:sp>
        <p:nvSpPr>
          <p:cNvPr id="18" name="Slide Number Placeholder 17"/>
          <p:cNvSpPr>
            <a:spLocks noGrp="1"/>
          </p:cNvSpPr>
          <p:nvPr>
            <p:ph type="sldNum" sz="quarter" idx="11"/>
          </p:nvPr>
        </p:nvSpPr>
        <p:spPr/>
        <p:txBody>
          <a:bodyPr rtlCol="0"/>
          <a:lstStyle/>
          <a:p>
            <a:fld id="{D57F1E4F-1CFF-5643-939E-02111984F565}"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609600" y="274638"/>
            <a:ext cx="99568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4AAD347D-5ACD-4C99-B74B-A9C85AD731AF}" type="datetimeFigureOut">
              <a:rPr lang="en-US" smtClean="0"/>
              <a:pPr/>
              <a:t>7/3/2020</a:t>
            </a:fld>
            <a:endParaRPr lang="en-US" dirty="0"/>
          </a:p>
        </p:txBody>
      </p:sp>
      <p:sp>
        <p:nvSpPr>
          <p:cNvPr id="3" name="Footer Placeholder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D57F1E4F-1CFF-5643-939E-02111984F5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Lst>
  <p:hf sldNum="0"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77F95C9-0CA6-4C7B-AB6F-DB6F2B9EF712}"/>
              </a:ext>
            </a:extLst>
          </p:cNvPr>
          <p:cNvSpPr txBox="1"/>
          <p:nvPr/>
        </p:nvSpPr>
        <p:spPr>
          <a:xfrm>
            <a:off x="1139687" y="3077921"/>
            <a:ext cx="9912626" cy="400110"/>
          </a:xfrm>
          <a:prstGeom prst="rect">
            <a:avLst/>
          </a:prstGeom>
          <a:noFill/>
        </p:spPr>
        <p:txBody>
          <a:bodyPr wrap="square" rtlCol="0">
            <a:spAutoFit/>
          </a:bodyPr>
          <a:lstStyle/>
          <a:p>
            <a:pPr algn="ctr"/>
            <a:r>
              <a:rPr lang="id-ID" sz="2000" b="1" dirty="0">
                <a:solidFill>
                  <a:srgbClr val="FFFF00"/>
                </a:solidFill>
                <a:effectLst>
                  <a:outerShdw blurRad="38100" dist="38100" dir="2700000" algn="tl">
                    <a:srgbClr val="000000">
                      <a:alpha val="43137"/>
                    </a:srgbClr>
                  </a:outerShdw>
                </a:effectLst>
                <a:latin typeface="Arial Black" panose="020B0A04020102020204" pitchFamily="34" charset="0"/>
              </a:rPr>
              <a:t>S</a:t>
            </a:r>
            <a:r>
              <a:rPr lang="id-ID" sz="2000" b="1" dirty="0">
                <a:effectLst>
                  <a:outerShdw blurRad="38100" dist="38100" dir="2700000" algn="tl">
                    <a:srgbClr val="000000">
                      <a:alpha val="43137"/>
                    </a:srgbClr>
                  </a:outerShdw>
                </a:effectLst>
                <a:latin typeface="Arial Black" panose="020B0A04020102020204" pitchFamily="34" charset="0"/>
              </a:rPr>
              <a:t>istem </a:t>
            </a:r>
            <a:r>
              <a:rPr lang="id-ID" sz="2000" b="1" dirty="0">
                <a:solidFill>
                  <a:srgbClr val="FFFF00"/>
                </a:solidFill>
                <a:effectLst>
                  <a:outerShdw blurRad="38100" dist="38100" dir="2700000" algn="tl">
                    <a:srgbClr val="000000">
                      <a:alpha val="43137"/>
                    </a:srgbClr>
                  </a:outerShdw>
                </a:effectLst>
                <a:latin typeface="Arial Black" panose="020B0A04020102020204" pitchFamily="34" charset="0"/>
              </a:rPr>
              <a:t>A</a:t>
            </a:r>
            <a:r>
              <a:rPr lang="id-ID" sz="2000" b="1" dirty="0">
                <a:effectLst>
                  <a:outerShdw blurRad="38100" dist="38100" dir="2700000" algn="tl">
                    <a:srgbClr val="000000">
                      <a:alpha val="43137"/>
                    </a:srgbClr>
                  </a:outerShdw>
                </a:effectLst>
                <a:latin typeface="Arial Black" panose="020B0A04020102020204" pitchFamily="34" charset="0"/>
              </a:rPr>
              <a:t>kuntabilitas </a:t>
            </a:r>
            <a:r>
              <a:rPr lang="id-ID" sz="2000" b="1" dirty="0">
                <a:solidFill>
                  <a:srgbClr val="FFFF00"/>
                </a:solidFill>
                <a:effectLst>
                  <a:outerShdw blurRad="38100" dist="38100" dir="2700000" algn="tl">
                    <a:srgbClr val="000000">
                      <a:alpha val="43137"/>
                    </a:srgbClr>
                  </a:outerShdw>
                </a:effectLst>
                <a:latin typeface="Arial Black" panose="020B0A04020102020204" pitchFamily="34" charset="0"/>
              </a:rPr>
              <a:t>K</a:t>
            </a:r>
            <a:r>
              <a:rPr lang="id-ID" sz="2000" b="1" dirty="0">
                <a:effectLst>
                  <a:outerShdw blurRad="38100" dist="38100" dir="2700000" algn="tl">
                    <a:srgbClr val="000000">
                      <a:alpha val="43137"/>
                    </a:srgbClr>
                  </a:outerShdw>
                </a:effectLst>
                <a:latin typeface="Arial Black" panose="020B0A04020102020204" pitchFamily="34" charset="0"/>
              </a:rPr>
              <a:t>inerja </a:t>
            </a:r>
            <a:r>
              <a:rPr lang="id-ID" sz="2000" b="1" dirty="0">
                <a:solidFill>
                  <a:srgbClr val="FFFF00"/>
                </a:solidFill>
                <a:effectLst>
                  <a:outerShdw blurRad="38100" dist="38100" dir="2700000" algn="tl">
                    <a:srgbClr val="000000">
                      <a:alpha val="43137"/>
                    </a:srgbClr>
                  </a:outerShdw>
                </a:effectLst>
                <a:latin typeface="Arial Black" panose="020B0A04020102020204" pitchFamily="34" charset="0"/>
              </a:rPr>
              <a:t>I</a:t>
            </a:r>
            <a:r>
              <a:rPr lang="id-ID" sz="2000" b="1" dirty="0">
                <a:effectLst>
                  <a:outerShdw blurRad="38100" dist="38100" dir="2700000" algn="tl">
                    <a:srgbClr val="000000">
                      <a:alpha val="43137"/>
                    </a:srgbClr>
                  </a:outerShdw>
                </a:effectLst>
                <a:latin typeface="Arial Black" panose="020B0A04020102020204" pitchFamily="34" charset="0"/>
              </a:rPr>
              <a:t>nstansi </a:t>
            </a:r>
            <a:r>
              <a:rPr lang="id-ID" sz="2000" b="1" dirty="0">
                <a:solidFill>
                  <a:srgbClr val="FFFF00"/>
                </a:solidFill>
                <a:effectLst>
                  <a:outerShdw blurRad="38100" dist="38100" dir="2700000" algn="tl">
                    <a:srgbClr val="000000">
                      <a:alpha val="43137"/>
                    </a:srgbClr>
                  </a:outerShdw>
                </a:effectLst>
                <a:latin typeface="Arial Black" panose="020B0A04020102020204" pitchFamily="34" charset="0"/>
              </a:rPr>
              <a:t>P</a:t>
            </a:r>
            <a:r>
              <a:rPr lang="id-ID" sz="2000" b="1" dirty="0">
                <a:effectLst>
                  <a:outerShdw blurRad="38100" dist="38100" dir="2700000" algn="tl">
                    <a:srgbClr val="000000">
                      <a:alpha val="43137"/>
                    </a:srgbClr>
                  </a:outerShdw>
                </a:effectLst>
                <a:latin typeface="Arial Black" panose="020B0A04020102020204" pitchFamily="34" charset="0"/>
              </a:rPr>
              <a:t>emerinah</a:t>
            </a:r>
          </a:p>
        </p:txBody>
      </p:sp>
      <p:sp>
        <p:nvSpPr>
          <p:cNvPr id="5" name="TextBox 4">
            <a:extLst>
              <a:ext uri="{FF2B5EF4-FFF2-40B4-BE49-F238E27FC236}">
                <a16:creationId xmlns="" xmlns:a16="http://schemas.microsoft.com/office/drawing/2014/main" id="{F5EB35A8-73E7-4CF3-A9AF-936B47C79662}"/>
              </a:ext>
            </a:extLst>
          </p:cNvPr>
          <p:cNvSpPr txBox="1"/>
          <p:nvPr/>
        </p:nvSpPr>
        <p:spPr>
          <a:xfrm>
            <a:off x="1139687" y="1566952"/>
            <a:ext cx="9912626" cy="1862048"/>
          </a:xfrm>
          <a:prstGeom prst="rect">
            <a:avLst/>
          </a:prstGeom>
          <a:noFill/>
        </p:spPr>
        <p:txBody>
          <a:bodyPr wrap="square" rtlCol="0">
            <a:spAutoFit/>
          </a:bodyPr>
          <a:lstStyle/>
          <a:p>
            <a:pPr algn="ctr"/>
            <a:r>
              <a:rPr lang="id-ID" sz="115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SAKIP</a:t>
            </a:r>
            <a:endParaRPr lang="id-ID" sz="11500" b="1" dirty="0">
              <a:solidFill>
                <a:srgbClr val="FFFF00"/>
              </a:solidFill>
              <a:effectLst>
                <a:outerShdw blurRad="38100" dist="38100" dir="2700000" algn="tl">
                  <a:srgbClr val="000000">
                    <a:alpha val="43137"/>
                  </a:srgbClr>
                </a:outerShdw>
              </a:effectLst>
              <a:latin typeface="Arial Black" panose="020B0A04020102020204" pitchFamily="34" charset="0"/>
            </a:endParaRPr>
          </a:p>
        </p:txBody>
      </p:sp>
      <p:sp>
        <p:nvSpPr>
          <p:cNvPr id="6" name="TextBox 5">
            <a:extLst>
              <a:ext uri="{FF2B5EF4-FFF2-40B4-BE49-F238E27FC236}">
                <a16:creationId xmlns="" xmlns:a16="http://schemas.microsoft.com/office/drawing/2014/main" id="{3FBDE0D3-3A06-4DB0-B1D3-A35C01D46514}"/>
              </a:ext>
            </a:extLst>
          </p:cNvPr>
          <p:cNvSpPr txBox="1"/>
          <p:nvPr/>
        </p:nvSpPr>
        <p:spPr>
          <a:xfrm>
            <a:off x="1292087" y="987287"/>
            <a:ext cx="9912626" cy="923330"/>
          </a:xfrm>
          <a:prstGeom prst="rect">
            <a:avLst/>
          </a:prstGeom>
          <a:noFill/>
        </p:spPr>
        <p:txBody>
          <a:bodyPr wrap="square" rtlCol="0">
            <a:spAutoFit/>
          </a:bodyPr>
          <a:lstStyle/>
          <a:p>
            <a:pPr algn="ctr"/>
            <a:r>
              <a:rPr lang="id-ID" sz="5400" b="1" dirty="0">
                <a:latin typeface="Arial Black" panose="020B0A04020102020204" pitchFamily="34" charset="0"/>
              </a:rPr>
              <a:t>PAPARAN IMPLEMENTASI</a:t>
            </a:r>
          </a:p>
        </p:txBody>
      </p:sp>
      <p:sp>
        <p:nvSpPr>
          <p:cNvPr id="7" name="TextBox 6">
            <a:extLst>
              <a:ext uri="{FF2B5EF4-FFF2-40B4-BE49-F238E27FC236}">
                <a16:creationId xmlns="" xmlns:a16="http://schemas.microsoft.com/office/drawing/2014/main" id="{517A4741-2A16-4EA1-9AD4-C0F36D4EAE40}"/>
              </a:ext>
            </a:extLst>
          </p:cNvPr>
          <p:cNvSpPr txBox="1"/>
          <p:nvPr/>
        </p:nvSpPr>
        <p:spPr>
          <a:xfrm>
            <a:off x="1139687" y="3803374"/>
            <a:ext cx="9912626" cy="2585323"/>
          </a:xfrm>
          <a:prstGeom prst="rect">
            <a:avLst/>
          </a:prstGeom>
          <a:noFill/>
        </p:spPr>
        <p:txBody>
          <a:bodyPr wrap="square" rtlCol="0">
            <a:spAutoFit/>
          </a:bodyPr>
          <a:lstStyle/>
          <a:p>
            <a:pPr algn="ctr"/>
            <a:r>
              <a:rPr lang="id-ID" sz="5400" b="1" dirty="0">
                <a:latin typeface="Arial Black" panose="020B0A04020102020204" pitchFamily="34" charset="0"/>
              </a:rPr>
              <a:t>DINAS </a:t>
            </a:r>
            <a:r>
              <a:rPr lang="id-ID" sz="5400" b="1" dirty="0" smtClean="0">
                <a:latin typeface="Arial Black" panose="020B0A04020102020204" pitchFamily="34" charset="0"/>
              </a:rPr>
              <a:t>KEPENDUDUKAN DAN PENCATATAN SIPIL</a:t>
            </a:r>
          </a:p>
          <a:p>
            <a:pPr algn="ctr"/>
            <a:r>
              <a:rPr lang="id-ID" sz="5400" b="1" dirty="0" smtClean="0">
                <a:latin typeface="Arial Black" panose="020B0A04020102020204" pitchFamily="34" charset="0"/>
              </a:rPr>
              <a:t>KAB. WONOGIRI</a:t>
            </a:r>
            <a:endParaRPr lang="id-ID" sz="5400" b="1" dirty="0">
              <a:latin typeface="Arial Black" panose="020B0A04020102020204" pitchFamily="34" charset="0"/>
            </a:endParaRPr>
          </a:p>
        </p:txBody>
      </p:sp>
    </p:spTree>
    <p:extLst>
      <p:ext uri="{BB962C8B-B14F-4D97-AF65-F5344CB8AC3E}">
        <p14:creationId xmlns:p14="http://schemas.microsoft.com/office/powerpoint/2010/main" xmlns="" val="629032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xmlns="" id="{F6FE1E73-283C-44EF-8A5E-FA0786B3E395}"/>
              </a:ext>
            </a:extLst>
          </p:cNvPr>
          <p:cNvSpPr txBox="1">
            <a:spLocks/>
          </p:cNvSpPr>
          <p:nvPr/>
        </p:nvSpPr>
        <p:spPr>
          <a:xfrm>
            <a:off x="503031" y="27539"/>
            <a:ext cx="9931564" cy="640799"/>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3600" dirty="0" smtClean="0"/>
              <a:t> </a:t>
            </a:r>
            <a:endParaRPr lang="id-ID" sz="3600" dirty="0"/>
          </a:p>
        </p:txBody>
      </p:sp>
      <p:sp>
        <p:nvSpPr>
          <p:cNvPr id="16" name="Rounded Rectangle 15"/>
          <p:cNvSpPr/>
          <p:nvPr/>
        </p:nvSpPr>
        <p:spPr>
          <a:xfrm>
            <a:off x="4191000" y="533400"/>
            <a:ext cx="3086100" cy="4905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SASARAN</a:t>
            </a:r>
            <a:endParaRPr lang="id-ID" sz="1400" dirty="0"/>
          </a:p>
        </p:txBody>
      </p:sp>
      <p:sp>
        <p:nvSpPr>
          <p:cNvPr id="17" name="Rounded Rectangle 16"/>
          <p:cNvSpPr/>
          <p:nvPr/>
        </p:nvSpPr>
        <p:spPr>
          <a:xfrm>
            <a:off x="939800" y="1071562"/>
            <a:ext cx="4394200" cy="4476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rPr>
              <a:t>Meningkatnya tertib administrasi kependudukan di Kabupaten Wonogiri</a:t>
            </a:r>
          </a:p>
        </p:txBody>
      </p:sp>
      <p:sp>
        <p:nvSpPr>
          <p:cNvPr id="18" name="Rounded Rectangle 17"/>
          <p:cNvSpPr/>
          <p:nvPr/>
        </p:nvSpPr>
        <p:spPr>
          <a:xfrm>
            <a:off x="5664200" y="1058862"/>
            <a:ext cx="5092700" cy="460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rPr>
              <a:t>Meningkatnya kepuasan masyarakat akan pelayanan administrasi kependudukan</a:t>
            </a:r>
          </a:p>
        </p:txBody>
      </p:sp>
      <p:sp>
        <p:nvSpPr>
          <p:cNvPr id="19" name="Rounded Rectangle 18"/>
          <p:cNvSpPr/>
          <p:nvPr/>
        </p:nvSpPr>
        <p:spPr>
          <a:xfrm>
            <a:off x="4318000" y="1544638"/>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INDIKATOR SASARAN</a:t>
            </a:r>
            <a:endParaRPr lang="id-ID" sz="1400" dirty="0"/>
          </a:p>
        </p:txBody>
      </p:sp>
      <p:sp>
        <p:nvSpPr>
          <p:cNvPr id="20" name="Rounded Rectangle 19"/>
          <p:cNvSpPr/>
          <p:nvPr/>
        </p:nvSpPr>
        <p:spPr>
          <a:xfrm>
            <a:off x="1066800" y="1887538"/>
            <a:ext cx="17145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Persentase Kepemilikan Dokumen KTP el</a:t>
            </a:r>
            <a:endParaRPr lang="id-ID" sz="1200" dirty="0"/>
          </a:p>
        </p:txBody>
      </p:sp>
      <p:sp>
        <p:nvSpPr>
          <p:cNvPr id="21" name="Rounded Rectangle 20"/>
          <p:cNvSpPr/>
          <p:nvPr/>
        </p:nvSpPr>
        <p:spPr>
          <a:xfrm>
            <a:off x="6089650" y="1887538"/>
            <a:ext cx="1765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Persentase Kepemilikan Akta Kematian</a:t>
            </a:r>
          </a:p>
        </p:txBody>
      </p:sp>
      <p:sp>
        <p:nvSpPr>
          <p:cNvPr id="22" name="Rounded Rectangle 21"/>
          <p:cNvSpPr/>
          <p:nvPr/>
        </p:nvSpPr>
        <p:spPr>
          <a:xfrm>
            <a:off x="4508500" y="1887538"/>
            <a:ext cx="15494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Persentase Kepemilikan Akta Kelahiran</a:t>
            </a:r>
            <a:endParaRPr lang="id-ID" sz="1200" dirty="0"/>
          </a:p>
        </p:txBody>
      </p:sp>
      <p:sp>
        <p:nvSpPr>
          <p:cNvPr id="23" name="Rounded Rectangle 22"/>
          <p:cNvSpPr/>
          <p:nvPr/>
        </p:nvSpPr>
        <p:spPr>
          <a:xfrm>
            <a:off x="2832100" y="1887538"/>
            <a:ext cx="1638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rgbClr val="002060"/>
                </a:solidFill>
                <a:latin typeface="Calibri" panose="020F0502020204030204" pitchFamily="34" charset="0"/>
                <a:cs typeface="Calibri" panose="020F0502020204030204" pitchFamily="34" charset="0"/>
              </a:rPr>
              <a:t>Persentase Kepemilikan Dokumen KK</a:t>
            </a:r>
          </a:p>
        </p:txBody>
      </p:sp>
      <p:sp>
        <p:nvSpPr>
          <p:cNvPr id="24" name="Rounded Rectangle 23"/>
          <p:cNvSpPr/>
          <p:nvPr/>
        </p:nvSpPr>
        <p:spPr>
          <a:xfrm>
            <a:off x="7899400" y="1887538"/>
            <a:ext cx="16129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Persentase Kepemilikan Kartu Identitas Anak (KIA</a:t>
            </a:r>
            <a:r>
              <a:rPr lang="id-ID" sz="1200" dirty="0">
                <a:solidFill>
                  <a:srgbClr val="002060"/>
                </a:solidFill>
                <a:latin typeface="Calibri" panose="020F0502020204030204" pitchFamily="34" charset="0"/>
                <a:cs typeface="Calibri" panose="020F0502020204030204" pitchFamily="34" charset="0"/>
              </a:rPr>
              <a:t>)</a:t>
            </a:r>
            <a:endParaRPr lang="id-ID" sz="1200" dirty="0">
              <a:latin typeface="Calibri" panose="020F0502020204030204" pitchFamily="34" charset="0"/>
              <a:cs typeface="Calibri" panose="020F0502020204030204" pitchFamily="34" charset="0"/>
            </a:endParaRPr>
          </a:p>
        </p:txBody>
      </p:sp>
      <p:sp>
        <p:nvSpPr>
          <p:cNvPr id="25" name="Rounded Rectangle 24"/>
          <p:cNvSpPr/>
          <p:nvPr/>
        </p:nvSpPr>
        <p:spPr>
          <a:xfrm>
            <a:off x="9702800" y="1874838"/>
            <a:ext cx="13716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Persentase </a:t>
            </a:r>
            <a:r>
              <a:rPr lang="id-ID" sz="1200" dirty="0" smtClean="0">
                <a:solidFill>
                  <a:srgbClr val="002060"/>
                </a:solidFill>
                <a:latin typeface="Calibri" panose="020F0502020204030204" pitchFamily="34" charset="0"/>
                <a:cs typeface="Calibri" panose="020F0502020204030204" pitchFamily="34" charset="0"/>
              </a:rPr>
              <a:t>Indek Kepuasan Masyarakat</a:t>
            </a:r>
            <a:r>
              <a:rPr lang="fi-FI" sz="1200" dirty="0" smtClean="0">
                <a:solidFill>
                  <a:srgbClr val="002060"/>
                </a:solidFill>
                <a:latin typeface="Calibri" panose="020F0502020204030204" pitchFamily="34" charset="0"/>
                <a:cs typeface="Calibri" panose="020F0502020204030204" pitchFamily="34" charset="0"/>
              </a:rPr>
              <a:t> (</a:t>
            </a:r>
            <a:r>
              <a:rPr lang="id-ID" sz="1200" dirty="0" smtClean="0">
                <a:solidFill>
                  <a:srgbClr val="002060"/>
                </a:solidFill>
                <a:latin typeface="Calibri" panose="020F0502020204030204" pitchFamily="34" charset="0"/>
                <a:cs typeface="Calibri" panose="020F0502020204030204" pitchFamily="34" charset="0"/>
              </a:rPr>
              <a:t>IKM)</a:t>
            </a:r>
            <a:endParaRPr lang="id-ID" sz="1200" dirty="0">
              <a:latin typeface="Calibri" panose="020F0502020204030204" pitchFamily="34" charset="0"/>
              <a:cs typeface="Calibri" panose="020F0502020204030204" pitchFamily="34" charset="0"/>
            </a:endParaRPr>
          </a:p>
        </p:txBody>
      </p:sp>
      <p:sp>
        <p:nvSpPr>
          <p:cNvPr id="26" name="Rounded Rectangle 25"/>
          <p:cNvSpPr/>
          <p:nvPr/>
        </p:nvSpPr>
        <p:spPr>
          <a:xfrm>
            <a:off x="4318000" y="2598738"/>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PROGRAM</a:t>
            </a:r>
            <a:endParaRPr lang="id-ID" sz="1400" dirty="0"/>
          </a:p>
        </p:txBody>
      </p:sp>
      <p:sp>
        <p:nvSpPr>
          <p:cNvPr id="27" name="Rounded Rectangle 26"/>
          <p:cNvSpPr/>
          <p:nvPr/>
        </p:nvSpPr>
        <p:spPr>
          <a:xfrm>
            <a:off x="419100" y="2941638"/>
            <a:ext cx="14478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Program Pelayanan Administrasi </a:t>
            </a:r>
            <a:r>
              <a:rPr lang="id-ID" sz="1200" dirty="0" smtClean="0">
                <a:solidFill>
                  <a:srgbClr val="002060"/>
                </a:solidFill>
                <a:latin typeface="Calibri" panose="020F0502020204030204" pitchFamily="34" charset="0"/>
                <a:cs typeface="Calibri" panose="020F0502020204030204" pitchFamily="34" charset="0"/>
              </a:rPr>
              <a:t> Perkantoran</a:t>
            </a:r>
            <a:endParaRPr lang="id-ID" sz="1200" dirty="0"/>
          </a:p>
        </p:txBody>
      </p:sp>
      <p:sp>
        <p:nvSpPr>
          <p:cNvPr id="28" name="Rounded Rectangle 27"/>
          <p:cNvSpPr/>
          <p:nvPr/>
        </p:nvSpPr>
        <p:spPr>
          <a:xfrm>
            <a:off x="7378700" y="2941638"/>
            <a:ext cx="20320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smtClean="0">
                <a:solidFill>
                  <a:srgbClr val="002060"/>
                </a:solidFill>
                <a:latin typeface="Calibri" panose="020F0502020204030204" pitchFamily="34" charset="0"/>
                <a:cs typeface="Calibri" panose="020F0502020204030204" pitchFamily="34" charset="0"/>
              </a:rPr>
              <a:t>Program Peningkatan Pengembangan Sistem Pelaporan  Capaian Kinerja dan  Keuangan</a:t>
            </a:r>
            <a:endParaRPr lang="id-ID" sz="1200" dirty="0">
              <a:solidFill>
                <a:srgbClr val="002060"/>
              </a:solidFill>
              <a:latin typeface="Calibri" panose="020F0502020204030204" pitchFamily="34" charset="0"/>
              <a:cs typeface="Calibri" panose="020F0502020204030204" pitchFamily="34" charset="0"/>
            </a:endParaRPr>
          </a:p>
        </p:txBody>
      </p:sp>
      <p:sp>
        <p:nvSpPr>
          <p:cNvPr id="29" name="Rounded Rectangle 28"/>
          <p:cNvSpPr/>
          <p:nvPr/>
        </p:nvSpPr>
        <p:spPr>
          <a:xfrm>
            <a:off x="5168900" y="2984500"/>
            <a:ext cx="20193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smtClean="0">
                <a:solidFill>
                  <a:srgbClr val="002060"/>
                </a:solidFill>
                <a:latin typeface="Calibri" panose="020F0502020204030204" pitchFamily="34" charset="0"/>
                <a:cs typeface="Calibri" panose="020F0502020204030204" pitchFamily="34" charset="0"/>
              </a:rPr>
              <a:t>Program Peningkatan </a:t>
            </a:r>
            <a:r>
              <a:rPr lang="id-ID" sz="1200" dirty="0" smtClean="0">
                <a:solidFill>
                  <a:srgbClr val="002060"/>
                </a:solidFill>
                <a:latin typeface="Calibri" panose="020F0502020204030204" pitchFamily="34" charset="0"/>
                <a:cs typeface="Calibri" panose="020F0502020204030204" pitchFamily="34" charset="0"/>
              </a:rPr>
              <a:t>Kapasitas Sumber Daya  Aparatur</a:t>
            </a:r>
            <a:endParaRPr lang="id-ID" sz="1200" dirty="0">
              <a:solidFill>
                <a:srgbClr val="002060"/>
              </a:solidFill>
              <a:latin typeface="Calibri" panose="020F0502020204030204" pitchFamily="34" charset="0"/>
              <a:cs typeface="Calibri" panose="020F0502020204030204" pitchFamily="34" charset="0"/>
            </a:endParaRPr>
          </a:p>
        </p:txBody>
      </p:sp>
      <p:sp>
        <p:nvSpPr>
          <p:cNvPr id="30" name="Rounded Rectangle 29"/>
          <p:cNvSpPr/>
          <p:nvPr/>
        </p:nvSpPr>
        <p:spPr>
          <a:xfrm>
            <a:off x="1943100" y="2941638"/>
            <a:ext cx="1511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Program </a:t>
            </a:r>
            <a:r>
              <a:rPr lang="id-ID" sz="1200" dirty="0" smtClean="0">
                <a:solidFill>
                  <a:srgbClr val="002060"/>
                </a:solidFill>
                <a:latin typeface="Calibri" panose="020F0502020204030204" pitchFamily="34" charset="0"/>
                <a:cs typeface="Calibri" panose="020F0502020204030204" pitchFamily="34" charset="0"/>
              </a:rPr>
              <a:t>Peningkatan Sarana dan Prasarana Aparatur</a:t>
            </a:r>
            <a:endParaRPr lang="id-ID" sz="1200" dirty="0">
              <a:solidFill>
                <a:srgbClr val="002060"/>
              </a:solidFill>
              <a:latin typeface="Calibri" panose="020F0502020204030204" pitchFamily="34" charset="0"/>
              <a:cs typeface="Calibri" panose="020F0502020204030204" pitchFamily="34" charset="0"/>
            </a:endParaRPr>
          </a:p>
        </p:txBody>
      </p:sp>
      <p:sp>
        <p:nvSpPr>
          <p:cNvPr id="31" name="Rounded Rectangle 30"/>
          <p:cNvSpPr/>
          <p:nvPr/>
        </p:nvSpPr>
        <p:spPr>
          <a:xfrm>
            <a:off x="9855200" y="2941638"/>
            <a:ext cx="14097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Program Penataan Administrasi </a:t>
            </a:r>
            <a:r>
              <a:rPr lang="id-ID" sz="1200" dirty="0" smtClean="0">
                <a:solidFill>
                  <a:srgbClr val="002060"/>
                </a:solidFill>
                <a:latin typeface="Calibri" panose="020F0502020204030204" pitchFamily="34" charset="0"/>
                <a:cs typeface="Calibri" panose="020F0502020204030204" pitchFamily="34" charset="0"/>
              </a:rPr>
              <a:t> Kependudukan</a:t>
            </a:r>
            <a:endParaRPr lang="id-ID" sz="1200" dirty="0">
              <a:latin typeface="Calibri" panose="020F0502020204030204" pitchFamily="34" charset="0"/>
              <a:cs typeface="Calibri" panose="020F0502020204030204" pitchFamily="34" charset="0"/>
            </a:endParaRPr>
          </a:p>
        </p:txBody>
      </p:sp>
      <p:sp>
        <p:nvSpPr>
          <p:cNvPr id="32" name="Rounded Rectangle 31"/>
          <p:cNvSpPr/>
          <p:nvPr/>
        </p:nvSpPr>
        <p:spPr>
          <a:xfrm>
            <a:off x="4318000" y="3674104"/>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KEGIATAN</a:t>
            </a:r>
            <a:endParaRPr lang="id-ID" sz="1400" dirty="0"/>
          </a:p>
        </p:txBody>
      </p:sp>
      <p:sp>
        <p:nvSpPr>
          <p:cNvPr id="33" name="Rounded Rectangle 32"/>
          <p:cNvSpPr/>
          <p:nvPr/>
        </p:nvSpPr>
        <p:spPr>
          <a:xfrm>
            <a:off x="1460500" y="4008438"/>
            <a:ext cx="13081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Penyediaan Jasa Surat Menyurat</a:t>
            </a:r>
            <a:endParaRPr lang="id-ID" sz="1200" dirty="0"/>
          </a:p>
        </p:txBody>
      </p:sp>
      <p:sp>
        <p:nvSpPr>
          <p:cNvPr id="34" name="Rounded Rectangle 33"/>
          <p:cNvSpPr/>
          <p:nvPr/>
        </p:nvSpPr>
        <p:spPr>
          <a:xfrm>
            <a:off x="7188200" y="4008438"/>
            <a:ext cx="12319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Penyediaan Jasa Kebersihan Kantor</a:t>
            </a:r>
          </a:p>
        </p:txBody>
      </p:sp>
      <p:sp>
        <p:nvSpPr>
          <p:cNvPr id="35" name="Rounded Rectangle 34"/>
          <p:cNvSpPr/>
          <p:nvPr/>
        </p:nvSpPr>
        <p:spPr>
          <a:xfrm>
            <a:off x="4826000" y="4008438"/>
            <a:ext cx="23114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Penyediaan Jasa Pemeliharaan dan  Perizinan Kendaraan Dinas/Operasional</a:t>
            </a:r>
            <a:endParaRPr lang="id-ID" sz="1200" dirty="0"/>
          </a:p>
        </p:txBody>
      </p:sp>
      <p:sp>
        <p:nvSpPr>
          <p:cNvPr id="36" name="Rounded Rectangle 35"/>
          <p:cNvSpPr/>
          <p:nvPr/>
        </p:nvSpPr>
        <p:spPr>
          <a:xfrm>
            <a:off x="2882900" y="4008438"/>
            <a:ext cx="18923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Penyediaan Jasa Komunikasi, </a:t>
            </a:r>
            <a:r>
              <a:rPr lang="nn-NO" sz="1200" dirty="0" smtClean="0">
                <a:solidFill>
                  <a:srgbClr val="002060"/>
                </a:solidFill>
                <a:latin typeface="Calibri" panose="020F0502020204030204" pitchFamily="34" charset="0"/>
                <a:cs typeface="Calibri" panose="020F0502020204030204" pitchFamily="34" charset="0"/>
              </a:rPr>
              <a:t>Sumber</a:t>
            </a:r>
            <a:r>
              <a:rPr lang="id-ID" sz="1200" dirty="0" smtClean="0">
                <a:solidFill>
                  <a:srgbClr val="002060"/>
                </a:solidFill>
                <a:latin typeface="Calibri" panose="020F0502020204030204" pitchFamily="34" charset="0"/>
                <a:cs typeface="Calibri" panose="020F0502020204030204" pitchFamily="34" charset="0"/>
              </a:rPr>
              <a:t> Daya Air dan Listrik, Internet</a:t>
            </a:r>
            <a:endParaRPr lang="id-ID" sz="1200" dirty="0">
              <a:solidFill>
                <a:srgbClr val="002060"/>
              </a:solidFill>
              <a:latin typeface="Calibri" panose="020F0502020204030204" pitchFamily="34" charset="0"/>
              <a:cs typeface="Calibri" panose="020F0502020204030204" pitchFamily="34" charset="0"/>
            </a:endParaRPr>
          </a:p>
        </p:txBody>
      </p:sp>
      <p:sp>
        <p:nvSpPr>
          <p:cNvPr id="37" name="Rounded Rectangle 36"/>
          <p:cNvSpPr/>
          <p:nvPr/>
        </p:nvSpPr>
        <p:spPr>
          <a:xfrm>
            <a:off x="8572500" y="4008438"/>
            <a:ext cx="11303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Penyediaan Alat Tulis Kantor</a:t>
            </a:r>
            <a:endParaRPr lang="id-ID" sz="1200" dirty="0">
              <a:latin typeface="Calibri" panose="020F0502020204030204" pitchFamily="34" charset="0"/>
              <a:cs typeface="Calibri" panose="020F0502020204030204" pitchFamily="34" charset="0"/>
            </a:endParaRPr>
          </a:p>
        </p:txBody>
      </p:sp>
      <p:sp>
        <p:nvSpPr>
          <p:cNvPr id="38" name="Rounded Rectangle 37"/>
          <p:cNvSpPr/>
          <p:nvPr/>
        </p:nvSpPr>
        <p:spPr>
          <a:xfrm>
            <a:off x="2603500" y="4607703"/>
            <a:ext cx="22479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chemeClr val="tx1"/>
                </a:solidFill>
                <a:latin typeface="Calibri" pitchFamily="34" charset="0"/>
              </a:rPr>
              <a:t>Peningkatan Pelayanan Akte Kelahiran dan Akte Kematian</a:t>
            </a:r>
            <a:endParaRPr lang="id-ID" sz="1200" dirty="0">
              <a:solidFill>
                <a:schemeClr val="tx1"/>
              </a:solidFill>
              <a:latin typeface="Calibri" pitchFamily="34" charset="0"/>
            </a:endParaRPr>
          </a:p>
        </p:txBody>
      </p:sp>
      <p:sp>
        <p:nvSpPr>
          <p:cNvPr id="41" name="Rounded Rectangle 40"/>
          <p:cNvSpPr/>
          <p:nvPr/>
        </p:nvSpPr>
        <p:spPr>
          <a:xfrm>
            <a:off x="5092700" y="4607703"/>
            <a:ext cx="33147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Peningkatan Pelayanan Akta Perkawinan</a:t>
            </a:r>
            <a:r>
              <a:rPr lang="nn-NO" sz="1200" dirty="0" smtClean="0">
                <a:solidFill>
                  <a:srgbClr val="002060"/>
                </a:solidFill>
                <a:latin typeface="Calibri" panose="020F0502020204030204" pitchFamily="34" charset="0"/>
                <a:cs typeface="Calibri" panose="020F0502020204030204" pitchFamily="34" charset="0"/>
              </a:rPr>
              <a:t>,</a:t>
            </a:r>
            <a:r>
              <a:rPr lang="id-ID" sz="1200" dirty="0" smtClean="0">
                <a:solidFill>
                  <a:srgbClr val="002060"/>
                </a:solidFill>
                <a:latin typeface="Calibri" panose="020F0502020204030204" pitchFamily="34" charset="0"/>
                <a:cs typeface="Calibri" panose="020F0502020204030204" pitchFamily="34" charset="0"/>
              </a:rPr>
              <a:t> </a:t>
            </a:r>
            <a:r>
              <a:rPr lang="nl-NL" sz="1200" dirty="0">
                <a:solidFill>
                  <a:srgbClr val="002060"/>
                </a:solidFill>
                <a:latin typeface="Calibri" panose="020F0502020204030204" pitchFamily="34" charset="0"/>
                <a:cs typeface="Calibri" panose="020F0502020204030204" pitchFamily="34" charset="0"/>
              </a:rPr>
              <a:t>Perceraian, Talak dan Rujuk dan </a:t>
            </a:r>
            <a:r>
              <a:rPr lang="nl-NL" sz="1200" dirty="0" smtClean="0">
                <a:solidFill>
                  <a:srgbClr val="002060"/>
                </a:solidFill>
                <a:latin typeface="Calibri" panose="020F0502020204030204" pitchFamily="34" charset="0"/>
                <a:cs typeface="Calibri" panose="020F0502020204030204" pitchFamily="34" charset="0"/>
              </a:rPr>
              <a:t>Peristiwa</a:t>
            </a:r>
            <a:r>
              <a:rPr lang="id-ID" sz="1200" dirty="0" smtClean="0">
                <a:solidFill>
                  <a:srgbClr val="002060"/>
                </a:solidFill>
                <a:latin typeface="Calibri" panose="020F0502020204030204" pitchFamily="34" charset="0"/>
                <a:cs typeface="Calibri" panose="020F0502020204030204" pitchFamily="34" charset="0"/>
              </a:rPr>
              <a:t> Lainnya</a:t>
            </a:r>
            <a:endParaRPr lang="id-ID" sz="1200" dirty="0">
              <a:solidFill>
                <a:srgbClr val="002060"/>
              </a:solidFill>
              <a:latin typeface="Calibri" panose="020F0502020204030204" pitchFamily="34" charset="0"/>
              <a:cs typeface="Calibri" panose="020F0502020204030204" pitchFamily="34" charset="0"/>
            </a:endParaRPr>
          </a:p>
        </p:txBody>
      </p:sp>
      <p:sp>
        <p:nvSpPr>
          <p:cNvPr id="42" name="Rounded Rectangle 41"/>
          <p:cNvSpPr/>
          <p:nvPr/>
        </p:nvSpPr>
        <p:spPr>
          <a:xfrm>
            <a:off x="2209800" y="5211730"/>
            <a:ext cx="1587500" cy="5167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rgbClr val="002060"/>
                </a:solidFill>
                <a:latin typeface="Calibri" panose="020F0502020204030204" pitchFamily="34" charset="0"/>
                <a:cs typeface="Calibri" panose="020F0502020204030204" pitchFamily="34" charset="0"/>
              </a:rPr>
              <a:t>Peningkatan Pelayanan KTP-el</a:t>
            </a:r>
            <a:endParaRPr lang="id-ID" sz="1200" dirty="0"/>
          </a:p>
        </p:txBody>
      </p:sp>
      <p:sp>
        <p:nvSpPr>
          <p:cNvPr id="44" name="Rounded Rectangle 43"/>
          <p:cNvSpPr/>
          <p:nvPr/>
        </p:nvSpPr>
        <p:spPr>
          <a:xfrm>
            <a:off x="5626100" y="5211730"/>
            <a:ext cx="17145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Peningkatan Pelayanan Kartu Identitas </a:t>
            </a:r>
            <a:r>
              <a:rPr lang="fi-FI" sz="1200" dirty="0" smtClean="0">
                <a:solidFill>
                  <a:srgbClr val="002060"/>
                </a:solidFill>
                <a:latin typeface="Calibri" panose="020F0502020204030204" pitchFamily="34" charset="0"/>
                <a:cs typeface="Calibri" panose="020F0502020204030204" pitchFamily="34" charset="0"/>
              </a:rPr>
              <a:t>Anak</a:t>
            </a:r>
            <a:r>
              <a:rPr lang="id-ID" sz="1200" dirty="0" smtClean="0">
                <a:solidFill>
                  <a:srgbClr val="002060"/>
                </a:solidFill>
                <a:latin typeface="Calibri" panose="020F0502020204030204" pitchFamily="34" charset="0"/>
                <a:cs typeface="Calibri" panose="020F0502020204030204" pitchFamily="34" charset="0"/>
              </a:rPr>
              <a:t> (KIA)</a:t>
            </a:r>
            <a:endParaRPr lang="id-ID" sz="1200" dirty="0"/>
          </a:p>
        </p:txBody>
      </p:sp>
      <p:sp>
        <p:nvSpPr>
          <p:cNvPr id="45" name="Rounded Rectangle 44"/>
          <p:cNvSpPr/>
          <p:nvPr/>
        </p:nvSpPr>
        <p:spPr>
          <a:xfrm>
            <a:off x="3873500" y="5211730"/>
            <a:ext cx="16637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Peningkatan Pelayanan Kartu Keluarga</a:t>
            </a:r>
            <a:endParaRPr lang="id-ID" sz="1200" dirty="0">
              <a:solidFill>
                <a:srgbClr val="002060"/>
              </a:solidFill>
              <a:latin typeface="Calibri" panose="020F0502020204030204" pitchFamily="34" charset="0"/>
              <a:cs typeface="Calibri" panose="020F0502020204030204" pitchFamily="34" charset="0"/>
            </a:endParaRPr>
          </a:p>
        </p:txBody>
      </p:sp>
      <p:sp>
        <p:nvSpPr>
          <p:cNvPr id="46" name="Rounded Rectangle 45"/>
          <p:cNvSpPr/>
          <p:nvPr/>
        </p:nvSpPr>
        <p:spPr>
          <a:xfrm>
            <a:off x="7467600" y="5199030"/>
            <a:ext cx="1943100" cy="6223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Fasilitasi Mobiling Pelayanan </a:t>
            </a:r>
            <a:r>
              <a:rPr lang="id-ID" sz="1200" dirty="0" smtClean="0">
                <a:solidFill>
                  <a:srgbClr val="002060"/>
                </a:solidFill>
                <a:latin typeface="Calibri" panose="020F0502020204030204" pitchFamily="34" charset="0"/>
                <a:cs typeface="Calibri" panose="020F0502020204030204" pitchFamily="34" charset="0"/>
              </a:rPr>
              <a:t>Administrasi Kependudukan</a:t>
            </a:r>
            <a:endParaRPr lang="id-ID" sz="1200" dirty="0">
              <a:solidFill>
                <a:srgbClr val="002060"/>
              </a:solidFill>
              <a:latin typeface="Calibri" panose="020F0502020204030204" pitchFamily="34" charset="0"/>
              <a:cs typeface="Calibri" panose="020F0502020204030204" pitchFamily="34" charset="0"/>
            </a:endParaRPr>
          </a:p>
        </p:txBody>
      </p:sp>
      <p:sp>
        <p:nvSpPr>
          <p:cNvPr id="47" name="Rounded Rectangle 46"/>
          <p:cNvSpPr/>
          <p:nvPr/>
        </p:nvSpPr>
        <p:spPr>
          <a:xfrm>
            <a:off x="1727200" y="5894005"/>
            <a:ext cx="20066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Inovasi Pelayanan </a:t>
            </a:r>
            <a:r>
              <a:rPr lang="sv-SE" sz="1200" dirty="0" smtClean="0">
                <a:solidFill>
                  <a:srgbClr val="002060"/>
                </a:solidFill>
                <a:latin typeface="Calibri" panose="020F0502020204030204" pitchFamily="34" charset="0"/>
                <a:cs typeface="Calibri" panose="020F0502020204030204" pitchFamily="34" charset="0"/>
              </a:rPr>
              <a:t>Administrasi </a:t>
            </a:r>
            <a:r>
              <a:rPr lang="sv-SE" sz="1200" dirty="0">
                <a:solidFill>
                  <a:srgbClr val="002060"/>
                </a:solidFill>
                <a:latin typeface="Calibri" panose="020F0502020204030204" pitchFamily="34" charset="0"/>
                <a:cs typeface="Calibri" panose="020F0502020204030204" pitchFamily="34" charset="0"/>
              </a:rPr>
              <a:t>Kependudukan</a:t>
            </a:r>
            <a:endParaRPr lang="id-ID" sz="1200" dirty="0"/>
          </a:p>
        </p:txBody>
      </p:sp>
      <p:sp>
        <p:nvSpPr>
          <p:cNvPr id="49" name="Rounded Rectangle 48"/>
          <p:cNvSpPr/>
          <p:nvPr/>
        </p:nvSpPr>
        <p:spPr>
          <a:xfrm>
            <a:off x="3848100" y="5894005"/>
            <a:ext cx="16002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Implementasi SIAK Terpadu</a:t>
            </a:r>
            <a:endParaRPr lang="id-ID" sz="1200" dirty="0"/>
          </a:p>
        </p:txBody>
      </p:sp>
      <p:sp>
        <p:nvSpPr>
          <p:cNvPr id="3" name="Pentagon 2"/>
          <p:cNvSpPr/>
          <p:nvPr/>
        </p:nvSpPr>
        <p:spPr>
          <a:xfrm>
            <a:off x="279400" y="3995738"/>
            <a:ext cx="10795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Sekretariat</a:t>
            </a:r>
            <a:endParaRPr lang="id-ID" sz="1200" dirty="0">
              <a:solidFill>
                <a:srgbClr val="002060"/>
              </a:solidFill>
            </a:endParaRPr>
          </a:p>
        </p:txBody>
      </p:sp>
      <p:sp>
        <p:nvSpPr>
          <p:cNvPr id="52" name="Pentagon 51"/>
          <p:cNvSpPr/>
          <p:nvPr/>
        </p:nvSpPr>
        <p:spPr>
          <a:xfrm>
            <a:off x="380999" y="4611672"/>
            <a:ext cx="979967"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Bid. Pencapil</a:t>
            </a:r>
            <a:endParaRPr lang="id-ID" sz="1200" dirty="0">
              <a:solidFill>
                <a:srgbClr val="002060"/>
              </a:solidFill>
            </a:endParaRPr>
          </a:p>
        </p:txBody>
      </p:sp>
      <p:sp>
        <p:nvSpPr>
          <p:cNvPr id="53" name="Pentagon 52"/>
          <p:cNvSpPr/>
          <p:nvPr/>
        </p:nvSpPr>
        <p:spPr>
          <a:xfrm>
            <a:off x="406400" y="5241099"/>
            <a:ext cx="11430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Bid. Dafduk</a:t>
            </a:r>
            <a:endParaRPr lang="id-ID" sz="1200" dirty="0">
              <a:solidFill>
                <a:srgbClr val="002060"/>
              </a:solidFill>
            </a:endParaRPr>
          </a:p>
        </p:txBody>
      </p:sp>
      <p:sp>
        <p:nvSpPr>
          <p:cNvPr id="54" name="Pentagon 53"/>
          <p:cNvSpPr/>
          <p:nvPr/>
        </p:nvSpPr>
        <p:spPr>
          <a:xfrm>
            <a:off x="355600" y="5888450"/>
            <a:ext cx="10668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Bid. PIAK</a:t>
            </a:r>
            <a:endParaRPr lang="id-ID" sz="1200" dirty="0">
              <a:solidFill>
                <a:srgbClr val="002060"/>
              </a:solidFill>
            </a:endParaRPr>
          </a:p>
        </p:txBody>
      </p:sp>
      <p:sp>
        <p:nvSpPr>
          <p:cNvPr id="57" name="Rounded Rectangle 56"/>
          <p:cNvSpPr/>
          <p:nvPr/>
        </p:nvSpPr>
        <p:spPr>
          <a:xfrm>
            <a:off x="9512300" y="5237130"/>
            <a:ext cx="2070100" cy="660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latin typeface="Calibri" panose="020F0502020204030204" pitchFamily="34" charset="0"/>
                <a:cs typeface="Calibri" panose="020F0502020204030204" pitchFamily="34" charset="0"/>
              </a:rPr>
              <a:t>Fasilitasi Pelayanan Pindah Penduduk</a:t>
            </a:r>
            <a:endParaRPr lang="id-ID" sz="1200" dirty="0">
              <a:solidFill>
                <a:srgbClr val="002060"/>
              </a:solidFill>
              <a:latin typeface="Calibri" panose="020F0502020204030204" pitchFamily="34" charset="0"/>
              <a:cs typeface="Calibri" panose="020F0502020204030204" pitchFamily="34" charset="0"/>
            </a:endParaRPr>
          </a:p>
        </p:txBody>
      </p:sp>
      <p:sp>
        <p:nvSpPr>
          <p:cNvPr id="59" name="Rounded Rectangle 58"/>
          <p:cNvSpPr/>
          <p:nvPr/>
        </p:nvSpPr>
        <p:spPr>
          <a:xfrm>
            <a:off x="5854700" y="5888450"/>
            <a:ext cx="27686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Peningkatan Kerjasama Pemanfaatan Kependudukan dengan pihak lain</a:t>
            </a:r>
            <a:endParaRPr lang="id-ID" sz="1200" dirty="0"/>
          </a:p>
        </p:txBody>
      </p:sp>
      <p:sp>
        <p:nvSpPr>
          <p:cNvPr id="58" name="Rectangle 57"/>
          <p:cNvSpPr/>
          <p:nvPr/>
        </p:nvSpPr>
        <p:spPr>
          <a:xfrm>
            <a:off x="9931399" y="3670300"/>
            <a:ext cx="1211521" cy="120650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Note : Sekretariatmasih ada kegiatan yang lain</a:t>
            </a:r>
            <a:endParaRPr lang="id-ID" dirty="0">
              <a:solidFill>
                <a:srgbClr val="002060"/>
              </a:solidFill>
            </a:endParaRPr>
          </a:p>
        </p:txBody>
      </p:sp>
      <p:sp>
        <p:nvSpPr>
          <p:cNvPr id="51" name="Rectangle 50"/>
          <p:cNvSpPr/>
          <p:nvPr/>
        </p:nvSpPr>
        <p:spPr>
          <a:xfrm>
            <a:off x="1219200" y="0"/>
            <a:ext cx="9728199" cy="369332"/>
          </a:xfrm>
          <a:prstGeom prst="rect">
            <a:avLst/>
          </a:prstGeom>
        </p:spPr>
        <p:txBody>
          <a:bodyPr wrap="square">
            <a:spAutoFit/>
          </a:bodyPr>
          <a:lstStyle/>
          <a:p>
            <a:pPr algn="ctr"/>
            <a:r>
              <a:rPr lang="id-ID" dirty="0" smtClean="0"/>
              <a:t>CASCADING PROGRAM DAN KEGIATAN  UNTUK T.A. 2020 </a:t>
            </a:r>
            <a:endParaRPr lang="id-ID" dirty="0"/>
          </a:p>
        </p:txBody>
      </p:sp>
      <p:sp>
        <p:nvSpPr>
          <p:cNvPr id="50" name="Rounded Rectangle 49"/>
          <p:cNvSpPr/>
          <p:nvPr/>
        </p:nvSpPr>
        <p:spPr>
          <a:xfrm>
            <a:off x="3568700" y="2933700"/>
            <a:ext cx="1549400" cy="723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smtClean="0">
                <a:solidFill>
                  <a:srgbClr val="002060"/>
                </a:solidFill>
                <a:latin typeface="Calibri" panose="020F0502020204030204" pitchFamily="34" charset="0"/>
                <a:cs typeface="Calibri" panose="020F0502020204030204" pitchFamily="34" charset="0"/>
              </a:rPr>
              <a:t>Program P</a:t>
            </a:r>
            <a:r>
              <a:rPr lang="id-ID" sz="1200" dirty="0" smtClean="0">
                <a:solidFill>
                  <a:srgbClr val="002060"/>
                </a:solidFill>
                <a:latin typeface="Calibri" panose="020F0502020204030204" pitchFamily="34" charset="0"/>
                <a:cs typeface="Calibri" panose="020F0502020204030204" pitchFamily="34" charset="0"/>
              </a:rPr>
              <a:t>eningkatan Disiplin Aparatur</a:t>
            </a:r>
            <a:endParaRPr lang="id-ID" sz="1200" dirty="0">
              <a:solidFill>
                <a:srgbClr val="002060"/>
              </a:solidFill>
              <a:latin typeface="Calibri" panose="020F0502020204030204" pitchFamily="34" charset="0"/>
              <a:cs typeface="Calibri" panose="020F0502020204030204" pitchFamily="34" charset="0"/>
            </a:endParaRPr>
          </a:p>
        </p:txBody>
      </p:sp>
      <p:sp>
        <p:nvSpPr>
          <p:cNvPr id="56" name="Right Arrow 55"/>
          <p:cNvSpPr/>
          <p:nvPr/>
        </p:nvSpPr>
        <p:spPr>
          <a:xfrm>
            <a:off x="1420629" y="5337544"/>
            <a:ext cx="759047" cy="3083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ight Arrow 59"/>
          <p:cNvSpPr/>
          <p:nvPr/>
        </p:nvSpPr>
        <p:spPr>
          <a:xfrm>
            <a:off x="1346201" y="4710224"/>
            <a:ext cx="1194982" cy="329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Right Arrow 60"/>
          <p:cNvSpPr/>
          <p:nvPr/>
        </p:nvSpPr>
        <p:spPr>
          <a:xfrm>
            <a:off x="1257300" y="5996763"/>
            <a:ext cx="497072" cy="2764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2" name="Right Arrow 61"/>
          <p:cNvSpPr/>
          <p:nvPr/>
        </p:nvSpPr>
        <p:spPr>
          <a:xfrm>
            <a:off x="1180214" y="4123665"/>
            <a:ext cx="318386" cy="256952"/>
          </a:xfrm>
          <a:prstGeom prst="right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2529416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0C7817C3-D1CE-447D-8CFC-03CDCFA75275}"/>
              </a:ext>
            </a:extLst>
          </p:cNvPr>
          <p:cNvSpPr/>
          <p:nvPr/>
        </p:nvSpPr>
        <p:spPr>
          <a:xfrm>
            <a:off x="1839382" y="2575066"/>
            <a:ext cx="3405529" cy="512498"/>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Tujuan</a:t>
            </a:r>
          </a:p>
        </p:txBody>
      </p:sp>
      <p:sp>
        <p:nvSpPr>
          <p:cNvPr id="5" name="Rectangle 4">
            <a:extLst>
              <a:ext uri="{FF2B5EF4-FFF2-40B4-BE49-F238E27FC236}">
                <a16:creationId xmlns="" xmlns:a16="http://schemas.microsoft.com/office/drawing/2014/main" id="{6FBA49BB-4BA4-4294-A94B-EC24AF44FAFA}"/>
              </a:ext>
            </a:extLst>
          </p:cNvPr>
          <p:cNvSpPr/>
          <p:nvPr/>
        </p:nvSpPr>
        <p:spPr>
          <a:xfrm>
            <a:off x="1817370" y="3432322"/>
            <a:ext cx="3428019" cy="512498"/>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Sasaran </a:t>
            </a:r>
          </a:p>
        </p:txBody>
      </p:sp>
      <p:sp>
        <p:nvSpPr>
          <p:cNvPr id="6" name="Rectangle 5">
            <a:extLst>
              <a:ext uri="{FF2B5EF4-FFF2-40B4-BE49-F238E27FC236}">
                <a16:creationId xmlns="" xmlns:a16="http://schemas.microsoft.com/office/drawing/2014/main" id="{8B6E74BA-5263-4BD7-9CAE-CACFE7671EF6}"/>
              </a:ext>
            </a:extLst>
          </p:cNvPr>
          <p:cNvSpPr/>
          <p:nvPr/>
        </p:nvSpPr>
        <p:spPr>
          <a:xfrm>
            <a:off x="1839383" y="4316224"/>
            <a:ext cx="3405529" cy="533334"/>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Indikator Sasaran</a:t>
            </a:r>
          </a:p>
        </p:txBody>
      </p:sp>
      <p:sp>
        <p:nvSpPr>
          <p:cNvPr id="7" name="Flowchart: Multidocument 6">
            <a:extLst>
              <a:ext uri="{FF2B5EF4-FFF2-40B4-BE49-F238E27FC236}">
                <a16:creationId xmlns="" xmlns:a16="http://schemas.microsoft.com/office/drawing/2014/main" id="{3CEAC77C-582E-48F0-ADBC-CECD0144BB29}"/>
              </a:ext>
            </a:extLst>
          </p:cNvPr>
          <p:cNvSpPr/>
          <p:nvPr/>
        </p:nvSpPr>
        <p:spPr>
          <a:xfrm>
            <a:off x="2116196" y="2588032"/>
            <a:ext cx="747643" cy="717496"/>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a:latin typeface="Cooper Black" panose="0208090404030B020404" pitchFamily="18" charset="0"/>
                <a:cs typeface="Calibri" panose="020F0502020204030204" pitchFamily="34" charset="0"/>
              </a:rPr>
              <a:t>7</a:t>
            </a:r>
          </a:p>
        </p:txBody>
      </p:sp>
      <p:sp>
        <p:nvSpPr>
          <p:cNvPr id="8" name="Flowchart: Multidocument 7">
            <a:extLst>
              <a:ext uri="{FF2B5EF4-FFF2-40B4-BE49-F238E27FC236}">
                <a16:creationId xmlns="" xmlns:a16="http://schemas.microsoft.com/office/drawing/2014/main" id="{8C69F16B-B6CC-4287-B156-7702824E5E3A}"/>
              </a:ext>
            </a:extLst>
          </p:cNvPr>
          <p:cNvSpPr/>
          <p:nvPr/>
        </p:nvSpPr>
        <p:spPr>
          <a:xfrm>
            <a:off x="2094184" y="3445288"/>
            <a:ext cx="770134" cy="717496"/>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a:latin typeface="Cooper Black" panose="0208090404030B020404" pitchFamily="18" charset="0"/>
                <a:cs typeface="Calibri" panose="020F0502020204030204" pitchFamily="34" charset="0"/>
              </a:rPr>
              <a:t>6</a:t>
            </a:r>
            <a:r>
              <a:rPr lang="id-ID" sz="1600" b="1" dirty="0" smtClean="0">
                <a:latin typeface="Cooper Black" panose="0208090404030B020404" pitchFamily="18" charset="0"/>
                <a:cs typeface="Calibri" panose="020F0502020204030204" pitchFamily="34" charset="0"/>
              </a:rPr>
              <a:t> </a:t>
            </a:r>
            <a:endParaRPr lang="id-ID" sz="1600" b="1" dirty="0">
              <a:latin typeface="Cooper Black" panose="0208090404030B020404" pitchFamily="18" charset="0"/>
              <a:cs typeface="Calibri" panose="020F0502020204030204" pitchFamily="34" charset="0"/>
            </a:endParaRPr>
          </a:p>
        </p:txBody>
      </p:sp>
      <p:sp>
        <p:nvSpPr>
          <p:cNvPr id="9" name="Flowchart: Multidocument 8">
            <a:extLst>
              <a:ext uri="{FF2B5EF4-FFF2-40B4-BE49-F238E27FC236}">
                <a16:creationId xmlns="" xmlns:a16="http://schemas.microsoft.com/office/drawing/2014/main" id="{A5D71C1B-37BD-4B6A-84A1-97EC03F28DB8}"/>
              </a:ext>
            </a:extLst>
          </p:cNvPr>
          <p:cNvSpPr/>
          <p:nvPr/>
        </p:nvSpPr>
        <p:spPr>
          <a:xfrm>
            <a:off x="2136889" y="4302544"/>
            <a:ext cx="726500" cy="759172"/>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7</a:t>
            </a:r>
            <a:endParaRPr lang="id-ID" sz="1600" b="1" dirty="0">
              <a:latin typeface="Cooper Black" panose="0208090404030B020404" pitchFamily="18" charset="0"/>
              <a:cs typeface="Calibri" panose="020F0502020204030204" pitchFamily="34" charset="0"/>
            </a:endParaRPr>
          </a:p>
        </p:txBody>
      </p:sp>
      <p:sp>
        <p:nvSpPr>
          <p:cNvPr id="10" name="Snip Diagonal Corner Rectangle 8">
            <a:extLst>
              <a:ext uri="{FF2B5EF4-FFF2-40B4-BE49-F238E27FC236}">
                <a16:creationId xmlns="" xmlns:a16="http://schemas.microsoft.com/office/drawing/2014/main" id="{D997FCA8-FD71-4FBB-A552-1565C5FA98B9}"/>
              </a:ext>
            </a:extLst>
          </p:cNvPr>
          <p:cNvSpPr/>
          <p:nvPr/>
        </p:nvSpPr>
        <p:spPr>
          <a:xfrm>
            <a:off x="2608679" y="1031050"/>
            <a:ext cx="2093708" cy="512498"/>
          </a:xfrm>
          <a:prstGeom prst="snip2DiagRect">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Sebelum</a:t>
            </a:r>
          </a:p>
        </p:txBody>
      </p:sp>
      <p:sp>
        <p:nvSpPr>
          <p:cNvPr id="11" name="Rectangle 10">
            <a:extLst>
              <a:ext uri="{FF2B5EF4-FFF2-40B4-BE49-F238E27FC236}">
                <a16:creationId xmlns="" xmlns:a16="http://schemas.microsoft.com/office/drawing/2014/main" id="{46320B8A-FBDB-405E-ADE5-E00B7605B2F8}"/>
              </a:ext>
            </a:extLst>
          </p:cNvPr>
          <p:cNvSpPr/>
          <p:nvPr/>
        </p:nvSpPr>
        <p:spPr>
          <a:xfrm>
            <a:off x="1822321" y="1730776"/>
            <a:ext cx="3405529" cy="512498"/>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Misi</a:t>
            </a:r>
          </a:p>
        </p:txBody>
      </p:sp>
      <p:sp>
        <p:nvSpPr>
          <p:cNvPr id="12" name="Flowchart: Multidocument 11">
            <a:extLst>
              <a:ext uri="{FF2B5EF4-FFF2-40B4-BE49-F238E27FC236}">
                <a16:creationId xmlns="" xmlns:a16="http://schemas.microsoft.com/office/drawing/2014/main" id="{DDD28753-5FDF-4322-A455-52F1110B355B}"/>
              </a:ext>
            </a:extLst>
          </p:cNvPr>
          <p:cNvSpPr/>
          <p:nvPr/>
        </p:nvSpPr>
        <p:spPr>
          <a:xfrm>
            <a:off x="2099135" y="1730776"/>
            <a:ext cx="747643" cy="717496"/>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3</a:t>
            </a:r>
            <a:endParaRPr lang="id-ID" sz="1600" b="1" dirty="0">
              <a:latin typeface="Cooper Black" panose="0208090404030B020404" pitchFamily="18" charset="0"/>
              <a:cs typeface="Calibri" panose="020F0502020204030204" pitchFamily="34" charset="0"/>
            </a:endParaRPr>
          </a:p>
        </p:txBody>
      </p:sp>
      <p:sp>
        <p:nvSpPr>
          <p:cNvPr id="13" name="Rectangle 12">
            <a:extLst>
              <a:ext uri="{FF2B5EF4-FFF2-40B4-BE49-F238E27FC236}">
                <a16:creationId xmlns="" xmlns:a16="http://schemas.microsoft.com/office/drawing/2014/main" id="{C246FA16-246A-4CA3-8AD6-61AD7DAA845E}"/>
              </a:ext>
            </a:extLst>
          </p:cNvPr>
          <p:cNvSpPr/>
          <p:nvPr/>
        </p:nvSpPr>
        <p:spPr>
          <a:xfrm>
            <a:off x="6096000" y="2575066"/>
            <a:ext cx="3405529" cy="512498"/>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Tujuan</a:t>
            </a:r>
          </a:p>
        </p:txBody>
      </p:sp>
      <p:sp>
        <p:nvSpPr>
          <p:cNvPr id="14" name="Rectangle 13">
            <a:extLst>
              <a:ext uri="{FF2B5EF4-FFF2-40B4-BE49-F238E27FC236}">
                <a16:creationId xmlns="" xmlns:a16="http://schemas.microsoft.com/office/drawing/2014/main" id="{4917CE4A-8ABF-4ACC-9CB6-49127D2F2835}"/>
              </a:ext>
            </a:extLst>
          </p:cNvPr>
          <p:cNvSpPr/>
          <p:nvPr/>
        </p:nvSpPr>
        <p:spPr>
          <a:xfrm>
            <a:off x="6073988" y="3432322"/>
            <a:ext cx="3428019" cy="512498"/>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Sasaran </a:t>
            </a:r>
          </a:p>
        </p:txBody>
      </p:sp>
      <p:sp>
        <p:nvSpPr>
          <p:cNvPr id="15" name="Rectangle 14">
            <a:extLst>
              <a:ext uri="{FF2B5EF4-FFF2-40B4-BE49-F238E27FC236}">
                <a16:creationId xmlns="" xmlns:a16="http://schemas.microsoft.com/office/drawing/2014/main" id="{8EC61D60-13EE-4E6E-A377-7FE22928AF1F}"/>
              </a:ext>
            </a:extLst>
          </p:cNvPr>
          <p:cNvSpPr/>
          <p:nvPr/>
        </p:nvSpPr>
        <p:spPr>
          <a:xfrm>
            <a:off x="6096001" y="4316224"/>
            <a:ext cx="3405529" cy="533334"/>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Indikator Sasaran</a:t>
            </a:r>
          </a:p>
        </p:txBody>
      </p:sp>
      <p:sp>
        <p:nvSpPr>
          <p:cNvPr id="16" name="Flowchart: Multidocument 15">
            <a:extLst>
              <a:ext uri="{FF2B5EF4-FFF2-40B4-BE49-F238E27FC236}">
                <a16:creationId xmlns="" xmlns:a16="http://schemas.microsoft.com/office/drawing/2014/main" id="{AE2FDAD6-EA8F-4A2C-992C-1CEA0CB877FD}"/>
              </a:ext>
            </a:extLst>
          </p:cNvPr>
          <p:cNvSpPr/>
          <p:nvPr/>
        </p:nvSpPr>
        <p:spPr>
          <a:xfrm>
            <a:off x="6216959" y="2588032"/>
            <a:ext cx="747643" cy="717496"/>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a:latin typeface="Cooper Black" panose="0208090404030B020404" pitchFamily="18" charset="0"/>
                <a:cs typeface="Calibri" panose="020F0502020204030204" pitchFamily="34" charset="0"/>
              </a:rPr>
              <a:t>2</a:t>
            </a:r>
          </a:p>
        </p:txBody>
      </p:sp>
      <p:sp>
        <p:nvSpPr>
          <p:cNvPr id="17" name="Flowchart: Multidocument 16">
            <a:extLst>
              <a:ext uri="{FF2B5EF4-FFF2-40B4-BE49-F238E27FC236}">
                <a16:creationId xmlns="" xmlns:a16="http://schemas.microsoft.com/office/drawing/2014/main" id="{18D7AF33-2021-4D61-9DCD-F8690273C34B}"/>
              </a:ext>
            </a:extLst>
          </p:cNvPr>
          <p:cNvSpPr/>
          <p:nvPr/>
        </p:nvSpPr>
        <p:spPr>
          <a:xfrm>
            <a:off x="6194947" y="3445288"/>
            <a:ext cx="770134" cy="717496"/>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2</a:t>
            </a:r>
            <a:endParaRPr lang="id-ID" sz="1600" dirty="0">
              <a:latin typeface="Cooper Black" panose="0208090404030B020404" pitchFamily="18" charset="0"/>
              <a:cs typeface="Calibri" panose="020F0502020204030204" pitchFamily="34" charset="0"/>
            </a:endParaRPr>
          </a:p>
        </p:txBody>
      </p:sp>
      <p:sp>
        <p:nvSpPr>
          <p:cNvPr id="18" name="Flowchart: Multidocument 17">
            <a:extLst>
              <a:ext uri="{FF2B5EF4-FFF2-40B4-BE49-F238E27FC236}">
                <a16:creationId xmlns="" xmlns:a16="http://schemas.microsoft.com/office/drawing/2014/main" id="{748DF73D-9227-4882-B15F-AE0D9F1ACB7A}"/>
              </a:ext>
            </a:extLst>
          </p:cNvPr>
          <p:cNvSpPr/>
          <p:nvPr/>
        </p:nvSpPr>
        <p:spPr>
          <a:xfrm>
            <a:off x="6237652" y="4302544"/>
            <a:ext cx="726500" cy="759172"/>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6</a:t>
            </a:r>
            <a:endParaRPr lang="id-ID" sz="1600" b="1" dirty="0">
              <a:latin typeface="Cooper Black" panose="0208090404030B020404" pitchFamily="18" charset="0"/>
              <a:cs typeface="Calibri" panose="020F0502020204030204" pitchFamily="34" charset="0"/>
            </a:endParaRPr>
          </a:p>
        </p:txBody>
      </p:sp>
      <p:sp>
        <p:nvSpPr>
          <p:cNvPr id="19" name="Rectangle 18">
            <a:extLst>
              <a:ext uri="{FF2B5EF4-FFF2-40B4-BE49-F238E27FC236}">
                <a16:creationId xmlns="" xmlns:a16="http://schemas.microsoft.com/office/drawing/2014/main" id="{7E898EF3-4791-4803-9363-E97BE9B33FCF}"/>
              </a:ext>
            </a:extLst>
          </p:cNvPr>
          <p:cNvSpPr/>
          <p:nvPr/>
        </p:nvSpPr>
        <p:spPr>
          <a:xfrm>
            <a:off x="6078939" y="1730776"/>
            <a:ext cx="3405529" cy="512498"/>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Misi</a:t>
            </a:r>
          </a:p>
        </p:txBody>
      </p:sp>
      <p:sp>
        <p:nvSpPr>
          <p:cNvPr id="20" name="Flowchart: Multidocument 19">
            <a:extLst>
              <a:ext uri="{FF2B5EF4-FFF2-40B4-BE49-F238E27FC236}">
                <a16:creationId xmlns="" xmlns:a16="http://schemas.microsoft.com/office/drawing/2014/main" id="{80D69028-3B17-4496-A3EF-0EF62C8456A4}"/>
              </a:ext>
            </a:extLst>
          </p:cNvPr>
          <p:cNvSpPr/>
          <p:nvPr/>
        </p:nvSpPr>
        <p:spPr>
          <a:xfrm>
            <a:off x="6199898" y="1730776"/>
            <a:ext cx="747643" cy="717496"/>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a:latin typeface="Cooper Black" panose="0208090404030B020404" pitchFamily="18" charset="0"/>
                <a:cs typeface="Calibri" panose="020F0502020204030204" pitchFamily="34" charset="0"/>
              </a:rPr>
              <a:t>1</a:t>
            </a:r>
          </a:p>
        </p:txBody>
      </p:sp>
      <p:sp>
        <p:nvSpPr>
          <p:cNvPr id="21" name="Snip Diagonal Corner Rectangle 19">
            <a:extLst>
              <a:ext uri="{FF2B5EF4-FFF2-40B4-BE49-F238E27FC236}">
                <a16:creationId xmlns="" xmlns:a16="http://schemas.microsoft.com/office/drawing/2014/main" id="{F6AFE7DC-A618-4D5A-9A57-94C0CD2A76F9}"/>
              </a:ext>
            </a:extLst>
          </p:cNvPr>
          <p:cNvSpPr/>
          <p:nvPr/>
        </p:nvSpPr>
        <p:spPr>
          <a:xfrm>
            <a:off x="6865297" y="1003430"/>
            <a:ext cx="2093708" cy="512498"/>
          </a:xfrm>
          <a:prstGeom prst="snip2DiagRect">
            <a:avLst/>
          </a:prstGeom>
          <a:solidFill>
            <a:srgbClr val="00B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Sesudah</a:t>
            </a:r>
          </a:p>
        </p:txBody>
      </p:sp>
      <p:sp>
        <p:nvSpPr>
          <p:cNvPr id="22" name="Rectangle 21">
            <a:extLst>
              <a:ext uri="{FF2B5EF4-FFF2-40B4-BE49-F238E27FC236}">
                <a16:creationId xmlns="" xmlns:a16="http://schemas.microsoft.com/office/drawing/2014/main" id="{F11EC0C4-6746-4D26-B50F-581FBB8943EA}"/>
              </a:ext>
            </a:extLst>
          </p:cNvPr>
          <p:cNvSpPr/>
          <p:nvPr/>
        </p:nvSpPr>
        <p:spPr>
          <a:xfrm>
            <a:off x="1839382" y="5214842"/>
            <a:ext cx="3405529" cy="533334"/>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Program </a:t>
            </a:r>
          </a:p>
        </p:txBody>
      </p:sp>
      <p:sp>
        <p:nvSpPr>
          <p:cNvPr id="23" name="Flowchart: Multidocument 22">
            <a:extLst>
              <a:ext uri="{FF2B5EF4-FFF2-40B4-BE49-F238E27FC236}">
                <a16:creationId xmlns="" xmlns:a16="http://schemas.microsoft.com/office/drawing/2014/main" id="{905AEFEB-EF44-49FC-BCB0-CBCDF016A152}"/>
              </a:ext>
            </a:extLst>
          </p:cNvPr>
          <p:cNvSpPr/>
          <p:nvPr/>
        </p:nvSpPr>
        <p:spPr>
          <a:xfrm>
            <a:off x="2136888" y="5201162"/>
            <a:ext cx="726500" cy="759172"/>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6</a:t>
            </a:r>
            <a:endParaRPr lang="id-ID" sz="1600" b="1" dirty="0">
              <a:latin typeface="Cooper Black" panose="0208090404030B020404" pitchFamily="18" charset="0"/>
              <a:cs typeface="Calibri" panose="020F0502020204030204" pitchFamily="34" charset="0"/>
            </a:endParaRPr>
          </a:p>
        </p:txBody>
      </p:sp>
      <p:sp>
        <p:nvSpPr>
          <p:cNvPr id="24" name="Rectangle 23">
            <a:extLst>
              <a:ext uri="{FF2B5EF4-FFF2-40B4-BE49-F238E27FC236}">
                <a16:creationId xmlns="" xmlns:a16="http://schemas.microsoft.com/office/drawing/2014/main" id="{95BC5C3F-B31F-4CC7-960B-7E09E36332C8}"/>
              </a:ext>
            </a:extLst>
          </p:cNvPr>
          <p:cNvSpPr/>
          <p:nvPr/>
        </p:nvSpPr>
        <p:spPr>
          <a:xfrm>
            <a:off x="1822321" y="6072873"/>
            <a:ext cx="3405529" cy="533334"/>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b="1" dirty="0">
                <a:solidFill>
                  <a:srgbClr val="FF0000"/>
                </a:solidFill>
                <a:latin typeface="Calibri" panose="020F0502020204030204" pitchFamily="34" charset="0"/>
                <a:cs typeface="Calibri" panose="020F0502020204030204" pitchFamily="34" charset="0"/>
              </a:rPr>
              <a:t>                Kegiatan</a:t>
            </a:r>
          </a:p>
        </p:txBody>
      </p:sp>
      <p:sp>
        <p:nvSpPr>
          <p:cNvPr id="25" name="Flowchart: Multidocument 24">
            <a:extLst>
              <a:ext uri="{FF2B5EF4-FFF2-40B4-BE49-F238E27FC236}">
                <a16:creationId xmlns="" xmlns:a16="http://schemas.microsoft.com/office/drawing/2014/main" id="{3E4AC81E-EC79-4A8F-9BD2-8396D8125A98}"/>
              </a:ext>
            </a:extLst>
          </p:cNvPr>
          <p:cNvSpPr/>
          <p:nvPr/>
        </p:nvSpPr>
        <p:spPr>
          <a:xfrm>
            <a:off x="2119827" y="6059193"/>
            <a:ext cx="726500" cy="759172"/>
          </a:xfrm>
          <a:prstGeom prst="flowChartMultidocumen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dirty="0" smtClean="0">
                <a:latin typeface="Cooper Black" panose="0208090404030B020404" pitchFamily="18" charset="0"/>
              </a:rPr>
              <a:t>53</a:t>
            </a:r>
            <a:endParaRPr lang="id-ID" sz="1600" dirty="0">
              <a:latin typeface="Cooper Black" panose="0208090404030B020404" pitchFamily="18" charset="0"/>
            </a:endParaRPr>
          </a:p>
        </p:txBody>
      </p:sp>
      <p:sp>
        <p:nvSpPr>
          <p:cNvPr id="26" name="Rectangle 25">
            <a:extLst>
              <a:ext uri="{FF2B5EF4-FFF2-40B4-BE49-F238E27FC236}">
                <a16:creationId xmlns="" xmlns:a16="http://schemas.microsoft.com/office/drawing/2014/main" id="{2FBE16C7-201B-491B-9A93-369C5521CC0D}"/>
              </a:ext>
            </a:extLst>
          </p:cNvPr>
          <p:cNvSpPr/>
          <p:nvPr/>
        </p:nvSpPr>
        <p:spPr>
          <a:xfrm>
            <a:off x="6073988" y="5214842"/>
            <a:ext cx="3405529" cy="533334"/>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Program</a:t>
            </a:r>
          </a:p>
        </p:txBody>
      </p:sp>
      <p:sp>
        <p:nvSpPr>
          <p:cNvPr id="27" name="Flowchart: Multidocument 26">
            <a:extLst>
              <a:ext uri="{FF2B5EF4-FFF2-40B4-BE49-F238E27FC236}">
                <a16:creationId xmlns="" xmlns:a16="http://schemas.microsoft.com/office/drawing/2014/main" id="{6D8241AC-2EC0-4D16-B234-7DAC9941A9AC}"/>
              </a:ext>
            </a:extLst>
          </p:cNvPr>
          <p:cNvSpPr/>
          <p:nvPr/>
        </p:nvSpPr>
        <p:spPr>
          <a:xfrm>
            <a:off x="6215639" y="5201162"/>
            <a:ext cx="726500" cy="759172"/>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b="1" dirty="0" smtClean="0">
                <a:latin typeface="Cooper Black" panose="0208090404030B020404" pitchFamily="18" charset="0"/>
                <a:cs typeface="Calibri" panose="020F0502020204030204" pitchFamily="34" charset="0"/>
              </a:rPr>
              <a:t>6</a:t>
            </a:r>
            <a:endParaRPr lang="id-ID" sz="1600" b="1" dirty="0">
              <a:latin typeface="Cooper Black" panose="0208090404030B020404" pitchFamily="18" charset="0"/>
              <a:cs typeface="Calibri" panose="020F0502020204030204" pitchFamily="34" charset="0"/>
            </a:endParaRPr>
          </a:p>
        </p:txBody>
      </p:sp>
      <p:sp>
        <p:nvSpPr>
          <p:cNvPr id="28" name="Rectangle 27">
            <a:extLst>
              <a:ext uri="{FF2B5EF4-FFF2-40B4-BE49-F238E27FC236}">
                <a16:creationId xmlns="" xmlns:a16="http://schemas.microsoft.com/office/drawing/2014/main" id="{809A396F-4BD4-45A5-A07E-612EAF360362}"/>
              </a:ext>
            </a:extLst>
          </p:cNvPr>
          <p:cNvSpPr/>
          <p:nvPr/>
        </p:nvSpPr>
        <p:spPr>
          <a:xfrm>
            <a:off x="6073988" y="6072873"/>
            <a:ext cx="3405529" cy="533334"/>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pPr algn="ctr"/>
            <a:r>
              <a:rPr lang="id-ID" sz="1600" dirty="0">
                <a:latin typeface="Calibri" panose="020F0502020204030204" pitchFamily="34" charset="0"/>
                <a:cs typeface="Calibri" panose="020F0502020204030204" pitchFamily="34" charset="0"/>
              </a:rPr>
              <a:t>                Kegiatan</a:t>
            </a:r>
          </a:p>
        </p:txBody>
      </p:sp>
      <p:sp>
        <p:nvSpPr>
          <p:cNvPr id="29" name="Flowchart: Multidocument 28">
            <a:extLst>
              <a:ext uri="{FF2B5EF4-FFF2-40B4-BE49-F238E27FC236}">
                <a16:creationId xmlns="" xmlns:a16="http://schemas.microsoft.com/office/drawing/2014/main" id="{EC26D224-8DCD-41BB-B0F9-65785E1C4A0D}"/>
              </a:ext>
            </a:extLst>
          </p:cNvPr>
          <p:cNvSpPr/>
          <p:nvPr/>
        </p:nvSpPr>
        <p:spPr>
          <a:xfrm>
            <a:off x="6215639" y="6059193"/>
            <a:ext cx="726500" cy="759172"/>
          </a:xfrm>
          <a:prstGeom prst="flowChartMultidocument">
            <a:avLst/>
          </a:prstGeom>
          <a:solidFill>
            <a:srgbClr val="7030A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600" dirty="0" smtClean="0">
                <a:latin typeface="Cooper Black" panose="0208090404030B020404" pitchFamily="18" charset="0"/>
              </a:rPr>
              <a:t>30</a:t>
            </a:r>
            <a:endParaRPr lang="id-ID" sz="1600" dirty="0">
              <a:latin typeface="Cooper Black" panose="0208090404030B020404" pitchFamily="18" charset="0"/>
            </a:endParaRPr>
          </a:p>
        </p:txBody>
      </p:sp>
      <p:sp>
        <p:nvSpPr>
          <p:cNvPr id="30" name="Title 1">
            <a:extLst>
              <a:ext uri="{FF2B5EF4-FFF2-40B4-BE49-F238E27FC236}">
                <a16:creationId xmlns="" xmlns:a16="http://schemas.microsoft.com/office/drawing/2014/main" id="{0BFC5A8E-21ED-47D7-BAE1-55F1D0A0825E}"/>
              </a:ext>
            </a:extLst>
          </p:cNvPr>
          <p:cNvSpPr>
            <a:spLocks noGrp="1"/>
          </p:cNvSpPr>
          <p:nvPr>
            <p:ph type="title"/>
          </p:nvPr>
        </p:nvSpPr>
        <p:spPr>
          <a:xfrm>
            <a:off x="490331" y="83101"/>
            <a:ext cx="9931564" cy="792986"/>
          </a:xfrm>
        </p:spPr>
        <p:txBody>
          <a:bodyPr>
            <a:normAutofit fontScale="90000"/>
          </a:bodyPr>
          <a:lstStyle/>
          <a:p>
            <a:pPr algn="ctr"/>
            <a:r>
              <a:rPr lang="id-ID" sz="2800" dirty="0"/>
              <a:t>PERBEDAAN SEBELUM DAN SETELAH IMPLEMENTASI SAKIP </a:t>
            </a:r>
          </a:p>
        </p:txBody>
      </p:sp>
    </p:spTree>
    <p:extLst>
      <p:ext uri="{BB962C8B-B14F-4D97-AF65-F5344CB8AC3E}">
        <p14:creationId xmlns:p14="http://schemas.microsoft.com/office/powerpoint/2010/main" xmlns="" val="639570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0C7817C3-D1CE-447D-8CFC-03CDCFA75275}"/>
              </a:ext>
            </a:extLst>
          </p:cNvPr>
          <p:cNvSpPr/>
          <p:nvPr/>
        </p:nvSpPr>
        <p:spPr>
          <a:xfrm>
            <a:off x="279401" y="4661542"/>
            <a:ext cx="5333998" cy="2082158"/>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Tujuan :</a:t>
            </a:r>
          </a:p>
          <a:p>
            <a:pPr marL="285750" indent="-285750">
              <a:buFontTx/>
              <a:buChar char="-"/>
            </a:pPr>
            <a:r>
              <a:rPr lang="id-ID" sz="1600" b="1" dirty="0" smtClean="0">
                <a:solidFill>
                  <a:srgbClr val="FF0000"/>
                </a:solidFill>
                <a:latin typeface="Calibri" panose="020F0502020204030204" pitchFamily="34" charset="0"/>
                <a:cs typeface="Calibri" panose="020F0502020204030204" pitchFamily="34" charset="0"/>
              </a:rPr>
              <a:t>Misi 1 : </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Terciptanya data penduduk yang up to date dan valid di Kabupaten Wonogiri.</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Semua penduduk terdaftar dalam database kependudukan.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Semua penduduk memiliki dokumen kependudukan dan pencatatan sipil.</a:t>
            </a:r>
            <a:endParaRPr lang="id-ID" sz="1600" b="1" dirty="0">
              <a:solidFill>
                <a:srgbClr val="FF0000"/>
              </a:solidFill>
              <a:latin typeface="Calibri" panose="020F0502020204030204" pitchFamily="34" charset="0"/>
              <a:cs typeface="Calibri" panose="020F0502020204030204" pitchFamily="34" charset="0"/>
            </a:endParaRPr>
          </a:p>
        </p:txBody>
      </p:sp>
      <p:sp>
        <p:nvSpPr>
          <p:cNvPr id="10" name="Snip Diagonal Corner Rectangle 8">
            <a:extLst>
              <a:ext uri="{FF2B5EF4-FFF2-40B4-BE49-F238E27FC236}">
                <a16:creationId xmlns="" xmlns:a16="http://schemas.microsoft.com/office/drawing/2014/main" id="{D997FCA8-FD71-4FBB-A552-1565C5FA98B9}"/>
              </a:ext>
            </a:extLst>
          </p:cNvPr>
          <p:cNvSpPr/>
          <p:nvPr/>
        </p:nvSpPr>
        <p:spPr>
          <a:xfrm>
            <a:off x="2608679" y="1031050"/>
            <a:ext cx="2093708" cy="512498"/>
          </a:xfrm>
          <a:prstGeom prst="snip2DiagRect">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Sebelum</a:t>
            </a:r>
          </a:p>
        </p:txBody>
      </p:sp>
      <p:sp>
        <p:nvSpPr>
          <p:cNvPr id="11" name="Rectangle 10">
            <a:extLst>
              <a:ext uri="{FF2B5EF4-FFF2-40B4-BE49-F238E27FC236}">
                <a16:creationId xmlns="" xmlns:a16="http://schemas.microsoft.com/office/drawing/2014/main" id="{46320B8A-FBDB-405E-ADE5-E00B7605B2F8}"/>
              </a:ext>
            </a:extLst>
          </p:cNvPr>
          <p:cNvSpPr/>
          <p:nvPr/>
        </p:nvSpPr>
        <p:spPr>
          <a:xfrm>
            <a:off x="279400" y="1730775"/>
            <a:ext cx="5333999" cy="2790757"/>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MISI :</a:t>
            </a:r>
            <a:endParaRPr lang="id-ID" sz="1600" b="1" dirty="0">
              <a:solidFill>
                <a:srgbClr val="FF0000"/>
              </a:solidFill>
              <a:latin typeface="Calibri" panose="020F0502020204030204" pitchFamily="34" charset="0"/>
              <a:cs typeface="Calibri" panose="020F0502020204030204" pitchFamily="34" charset="0"/>
            </a:endParaRPr>
          </a:p>
          <a:p>
            <a:r>
              <a:rPr lang="id-ID" sz="1600" b="1" dirty="0" smtClean="0">
                <a:solidFill>
                  <a:srgbClr val="FF0000"/>
                </a:solidFill>
                <a:latin typeface="Calibri" panose="020F0502020204030204" pitchFamily="34" charset="0"/>
                <a:cs typeface="Calibri" panose="020F0502020204030204" pitchFamily="34" charset="0"/>
              </a:rPr>
              <a:t>1.  Melakukan pemutakhiran data penduduk secara berkelanjutan melalui pelayanan dokumen administrasi kependudukan dan pencatatan sipil bagi semua penduduk di Kabupaten Wonogiri</a:t>
            </a:r>
          </a:p>
          <a:p>
            <a:r>
              <a:rPr lang="id-ID" sz="1600" b="1" dirty="0" smtClean="0">
                <a:solidFill>
                  <a:srgbClr val="FF0000"/>
                </a:solidFill>
                <a:latin typeface="Calibri" panose="020F0502020204030204" pitchFamily="34" charset="0"/>
                <a:cs typeface="Calibri" panose="020F0502020204030204" pitchFamily="34" charset="0"/>
              </a:rPr>
              <a:t>2.  Mengembangkan peran serta masyarakat  dalam mendukung program tertib administrasi kependudukan dan pencatatan sipil.</a:t>
            </a:r>
          </a:p>
          <a:p>
            <a:r>
              <a:rPr lang="id-ID" sz="1600" b="1" dirty="0" smtClean="0">
                <a:solidFill>
                  <a:srgbClr val="FF0000"/>
                </a:solidFill>
                <a:latin typeface="Calibri" panose="020F0502020204030204" pitchFamily="34" charset="0"/>
                <a:cs typeface="Calibri" panose="020F0502020204030204" pitchFamily="34" charset="0"/>
              </a:rPr>
              <a:t>3.  Menjalin kerjasama dengan pihak terkait dalam rangka tertib administrasi kependudukan dan pencatatan sipil serta pemanfaatan data kependudukan.</a:t>
            </a:r>
            <a:endParaRPr lang="id-ID" sz="1600" b="1" dirty="0">
              <a:solidFill>
                <a:srgbClr val="FF0000"/>
              </a:solidFill>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 xmlns:a16="http://schemas.microsoft.com/office/drawing/2014/main" id="{C246FA16-246A-4CA3-8AD6-61AD7DAA845E}"/>
              </a:ext>
            </a:extLst>
          </p:cNvPr>
          <p:cNvSpPr/>
          <p:nvPr/>
        </p:nvSpPr>
        <p:spPr>
          <a:xfrm>
            <a:off x="6078939" y="4661542"/>
            <a:ext cx="5922561" cy="1332858"/>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dirty="0" smtClean="0">
                <a:latin typeface="Calibri" panose="020F0502020204030204" pitchFamily="34" charset="0"/>
                <a:cs typeface="Calibri" panose="020F0502020204030204" pitchFamily="34" charset="0"/>
              </a:rPr>
              <a:t>Tujuan :</a:t>
            </a:r>
          </a:p>
          <a:p>
            <a:pPr marL="342900" indent="-342900">
              <a:buAutoNum type="arabicPeriod"/>
            </a:pPr>
            <a:r>
              <a:rPr lang="id-ID" sz="1600" dirty="0" smtClean="0">
                <a:latin typeface="Calibri" panose="020F0502020204030204" pitchFamily="34" charset="0"/>
                <a:cs typeface="Calibri" panose="020F0502020204030204" pitchFamily="34" charset="0"/>
              </a:rPr>
              <a:t>Terciptanya semua penduduk memiliki dokumen kependudukan</a:t>
            </a:r>
          </a:p>
          <a:p>
            <a:pPr marL="342900" indent="-342900">
              <a:buAutoNum type="arabicPeriod"/>
            </a:pPr>
            <a:r>
              <a:rPr lang="id-ID" sz="1600" dirty="0" smtClean="0">
                <a:latin typeface="Calibri" panose="020F0502020204030204" pitchFamily="34" charset="0"/>
                <a:cs typeface="Calibri" panose="020F0502020204030204" pitchFamily="34" charset="0"/>
              </a:rPr>
              <a:t>Meningkatkan Pelayanan Dinas Kependudukan dan Pencatatan Sipil.</a:t>
            </a:r>
            <a:endParaRPr lang="id-ID" sz="1600" dirty="0">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 xmlns:a16="http://schemas.microsoft.com/office/drawing/2014/main" id="{7E898EF3-4791-4803-9363-E97BE9B33FCF}"/>
              </a:ext>
            </a:extLst>
          </p:cNvPr>
          <p:cNvSpPr/>
          <p:nvPr/>
        </p:nvSpPr>
        <p:spPr>
          <a:xfrm>
            <a:off x="6078939" y="1730775"/>
            <a:ext cx="5922561" cy="1969355"/>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dirty="0" smtClean="0">
                <a:latin typeface="Calibri" panose="020F0502020204030204" pitchFamily="34" charset="0"/>
                <a:cs typeface="Calibri" panose="020F0502020204030204" pitchFamily="34" charset="0"/>
              </a:rPr>
              <a:t>MISI :</a:t>
            </a:r>
          </a:p>
          <a:p>
            <a:r>
              <a:rPr lang="id-ID" sz="1600" dirty="0" smtClean="0">
                <a:latin typeface="Calibri" panose="020F0502020204030204" pitchFamily="34" charset="0"/>
                <a:cs typeface="Calibri" panose="020F0502020204030204" pitchFamily="34" charset="0"/>
              </a:rPr>
              <a:t>Melakukan pemutakhiran data penduduk secara berkelanjutan bagi penduduk di Wonogiri dengan meningkatkan kerjasama pemanfaatan data dengan pihak lain, mengembangkan peran serta masyarakat dalam mendukung program adminduk dan pelayanan yang cepat, tepat dan murah melakukan terobosan inovasi-inovasi yang bertujuan semakin memudahkan masyarakat untuk mengurus dokumen administrasi kependudukan.</a:t>
            </a:r>
            <a:endParaRPr lang="id-ID" sz="1600" dirty="0">
              <a:latin typeface="Calibri" panose="020F0502020204030204" pitchFamily="34" charset="0"/>
              <a:cs typeface="Calibri" panose="020F0502020204030204" pitchFamily="34" charset="0"/>
            </a:endParaRPr>
          </a:p>
        </p:txBody>
      </p:sp>
      <p:sp>
        <p:nvSpPr>
          <p:cNvPr id="21" name="Snip Diagonal Corner Rectangle 19">
            <a:extLst>
              <a:ext uri="{FF2B5EF4-FFF2-40B4-BE49-F238E27FC236}">
                <a16:creationId xmlns="" xmlns:a16="http://schemas.microsoft.com/office/drawing/2014/main" id="{F6AFE7DC-A618-4D5A-9A57-94C0CD2A76F9}"/>
              </a:ext>
            </a:extLst>
          </p:cNvPr>
          <p:cNvSpPr/>
          <p:nvPr/>
        </p:nvSpPr>
        <p:spPr>
          <a:xfrm>
            <a:off x="6865297" y="1003430"/>
            <a:ext cx="2093708" cy="512498"/>
          </a:xfrm>
          <a:prstGeom prst="snip2DiagRect">
            <a:avLst/>
          </a:prstGeom>
          <a:solidFill>
            <a:srgbClr val="00B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Sesudah</a:t>
            </a:r>
          </a:p>
        </p:txBody>
      </p:sp>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90331" y="83101"/>
            <a:ext cx="9931564" cy="792986"/>
          </a:xfrm>
        </p:spPr>
        <p:txBody>
          <a:bodyPr>
            <a:normAutofit fontScale="90000"/>
          </a:bodyPr>
          <a:lstStyle/>
          <a:p>
            <a:pPr algn="ctr"/>
            <a:r>
              <a:rPr lang="id-ID" sz="2800" dirty="0"/>
              <a:t>PERBEDAAN SEBELUM DAN SETELAH IMPLEMENTASI SAKIP </a:t>
            </a:r>
          </a:p>
        </p:txBody>
      </p:sp>
    </p:spTree>
    <p:extLst>
      <p:ext uri="{BB962C8B-B14F-4D97-AF65-F5344CB8AC3E}">
        <p14:creationId xmlns:p14="http://schemas.microsoft.com/office/powerpoint/2010/main" xmlns="" val="113639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0C7817C3-D1CE-447D-8CFC-03CDCFA75275}"/>
              </a:ext>
            </a:extLst>
          </p:cNvPr>
          <p:cNvSpPr/>
          <p:nvPr/>
        </p:nvSpPr>
        <p:spPr>
          <a:xfrm>
            <a:off x="279401" y="622942"/>
            <a:ext cx="5333998" cy="3415658"/>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Tujuan :</a:t>
            </a:r>
          </a:p>
          <a:p>
            <a:pPr marL="285750" indent="-285750">
              <a:buFontTx/>
              <a:buChar char="-"/>
            </a:pPr>
            <a:r>
              <a:rPr lang="id-ID" sz="1600" b="1" dirty="0" smtClean="0">
                <a:solidFill>
                  <a:srgbClr val="FF0000"/>
                </a:solidFill>
                <a:latin typeface="Calibri" panose="020F0502020204030204" pitchFamily="34" charset="0"/>
                <a:cs typeface="Calibri" panose="020F0502020204030204" pitchFamily="34" charset="0"/>
              </a:rPr>
              <a:t>Misi 2 : </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Terciptanya partisipasi masyarakat disemua lapisan dan tingkatan di wilayah Kabupaten Wonogiri untuk memiliki dokumen kependudukan dan pencatatan sipil.</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Antusiasme masyarakat untuk segera mengurus dokumen kependudukan setiap kali terjadi perubahan elemen datanya.</a:t>
            </a:r>
          </a:p>
          <a:p>
            <a:pPr marL="285750" indent="-285750">
              <a:buFontTx/>
              <a:buChar char="-"/>
            </a:pPr>
            <a:r>
              <a:rPr lang="id-ID" sz="1600" b="1" dirty="0" smtClean="0">
                <a:solidFill>
                  <a:srgbClr val="FF0000"/>
                </a:solidFill>
                <a:latin typeface="Calibri" panose="020F0502020204030204" pitchFamily="34" charset="0"/>
                <a:cs typeface="Calibri" panose="020F0502020204030204" pitchFamily="34" charset="0"/>
              </a:rPr>
              <a:t>Misi 3 :</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Agar semua stake holder pengguna data kependudukan dapat selalu mendapatkan informasi data yang valid guna pelaksanaan programnya.</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Tersedianya data kependudukan yang baik untuk keperluan Pemerintahan dan Pembangunan.</a:t>
            </a:r>
            <a:endParaRPr lang="id-ID" sz="1600" b="1" dirty="0">
              <a:solidFill>
                <a:srgbClr val="FF0000"/>
              </a:solidFill>
              <a:latin typeface="Calibri" panose="020F0502020204030204" pitchFamily="34" charset="0"/>
              <a:cs typeface="Calibri" panose="020F0502020204030204" pitchFamily="34" charset="0"/>
            </a:endParaRPr>
          </a:p>
        </p:txBody>
      </p:sp>
      <p:sp>
        <p:nvSpPr>
          <p:cNvPr id="5" name="Snip Diagonal Corner Rectangle 8">
            <a:extLst>
              <a:ext uri="{FF2B5EF4-FFF2-40B4-BE49-F238E27FC236}">
                <a16:creationId xmlns="" xmlns:a16="http://schemas.microsoft.com/office/drawing/2014/main" id="{D997FCA8-FD71-4FBB-A552-1565C5FA98B9}"/>
              </a:ext>
            </a:extLst>
          </p:cNvPr>
          <p:cNvSpPr/>
          <p:nvPr/>
        </p:nvSpPr>
        <p:spPr>
          <a:xfrm>
            <a:off x="2608679" y="63630"/>
            <a:ext cx="2093708" cy="512498"/>
          </a:xfrm>
          <a:prstGeom prst="snip2DiagRect">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Sebelum</a:t>
            </a:r>
          </a:p>
        </p:txBody>
      </p:sp>
      <p:sp>
        <p:nvSpPr>
          <p:cNvPr id="6" name="Snip Diagonal Corner Rectangle 19">
            <a:extLst>
              <a:ext uri="{FF2B5EF4-FFF2-40B4-BE49-F238E27FC236}">
                <a16:creationId xmlns="" xmlns:a16="http://schemas.microsoft.com/office/drawing/2014/main" id="{F6AFE7DC-A618-4D5A-9A57-94C0CD2A76F9}"/>
              </a:ext>
            </a:extLst>
          </p:cNvPr>
          <p:cNvSpPr/>
          <p:nvPr/>
        </p:nvSpPr>
        <p:spPr>
          <a:xfrm>
            <a:off x="6865297" y="63630"/>
            <a:ext cx="2093708" cy="512498"/>
          </a:xfrm>
          <a:prstGeom prst="snip2DiagRect">
            <a:avLst/>
          </a:prstGeom>
          <a:solidFill>
            <a:srgbClr val="00B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Sesudah</a:t>
            </a:r>
          </a:p>
        </p:txBody>
      </p:sp>
      <p:sp>
        <p:nvSpPr>
          <p:cNvPr id="7" name="Rectangle 6">
            <a:extLst>
              <a:ext uri="{FF2B5EF4-FFF2-40B4-BE49-F238E27FC236}">
                <a16:creationId xmlns="" xmlns:a16="http://schemas.microsoft.com/office/drawing/2014/main" id="{0C7817C3-D1CE-447D-8CFC-03CDCFA75275}"/>
              </a:ext>
            </a:extLst>
          </p:cNvPr>
          <p:cNvSpPr/>
          <p:nvPr/>
        </p:nvSpPr>
        <p:spPr>
          <a:xfrm>
            <a:off x="279401" y="4165600"/>
            <a:ext cx="5333998" cy="2603500"/>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Sasaran :</a:t>
            </a:r>
            <a:endParaRPr lang="id-ID" sz="1600" b="1" dirty="0">
              <a:solidFill>
                <a:srgbClr val="FF0000"/>
              </a:solidFill>
              <a:latin typeface="Calibri" panose="020F0502020204030204" pitchFamily="34" charset="0"/>
              <a:cs typeface="Calibri" panose="020F0502020204030204" pitchFamily="34" charset="0"/>
            </a:endParaRP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ketepatan dan kecepatan dalam pelayanan kepada masyarakat.</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kepemilikan dokumen kependudukan.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kepemilikan akta kelahiran.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kepemilikan akta perkawinan dan surat nikah.</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kepemilikan akta kematian.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Meningkatnya kapasitas sumber daya manusia aparatur perencana</a:t>
            </a:r>
          </a:p>
        </p:txBody>
      </p:sp>
      <p:sp>
        <p:nvSpPr>
          <p:cNvPr id="8" name="Rectangle 7">
            <a:extLst>
              <a:ext uri="{FF2B5EF4-FFF2-40B4-BE49-F238E27FC236}">
                <a16:creationId xmlns="" xmlns:a16="http://schemas.microsoft.com/office/drawing/2014/main" id="{C246FA16-246A-4CA3-8AD6-61AD7DAA845E}"/>
              </a:ext>
            </a:extLst>
          </p:cNvPr>
          <p:cNvSpPr/>
          <p:nvPr/>
        </p:nvSpPr>
        <p:spPr>
          <a:xfrm>
            <a:off x="6078939" y="4165600"/>
            <a:ext cx="5922561" cy="1510658"/>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dirty="0" smtClean="0">
                <a:latin typeface="Calibri" panose="020F0502020204030204" pitchFamily="34" charset="0"/>
                <a:cs typeface="Calibri" panose="020F0502020204030204" pitchFamily="34" charset="0"/>
              </a:rPr>
              <a:t>Sasaran :</a:t>
            </a:r>
          </a:p>
          <a:p>
            <a:pPr marL="342900" indent="-342900">
              <a:buAutoNum type="arabicPeriod"/>
            </a:pPr>
            <a:r>
              <a:rPr lang="id-ID" sz="1600" dirty="0" smtClean="0">
                <a:latin typeface="Calibri" panose="020F0502020204030204" pitchFamily="34" charset="0"/>
                <a:cs typeface="Calibri" panose="020F0502020204030204" pitchFamily="34" charset="0"/>
              </a:rPr>
              <a:t>Meningkatnya tertib administrasi kependudukan di Kabupaten Wonogiri.</a:t>
            </a:r>
          </a:p>
          <a:p>
            <a:pPr marL="342900" indent="-342900">
              <a:buAutoNum type="arabicPeriod"/>
            </a:pPr>
            <a:r>
              <a:rPr lang="id-ID" sz="1600" dirty="0" smtClean="0">
                <a:latin typeface="Calibri" panose="020F0502020204030204" pitchFamily="34" charset="0"/>
                <a:cs typeface="Calibri" panose="020F0502020204030204" pitchFamily="34" charset="0"/>
              </a:rPr>
              <a:t>Meningkatnya kepuasan masyarakat akan pelayanan administrasi kependudukan.</a:t>
            </a:r>
            <a:endParaRPr lang="id-ID"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5368319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nip Diagonal Corner Rectangle 8">
            <a:extLst>
              <a:ext uri="{FF2B5EF4-FFF2-40B4-BE49-F238E27FC236}">
                <a16:creationId xmlns="" xmlns:a16="http://schemas.microsoft.com/office/drawing/2014/main" id="{D997FCA8-FD71-4FBB-A552-1565C5FA98B9}"/>
              </a:ext>
            </a:extLst>
          </p:cNvPr>
          <p:cNvSpPr/>
          <p:nvPr/>
        </p:nvSpPr>
        <p:spPr>
          <a:xfrm>
            <a:off x="2608679" y="167450"/>
            <a:ext cx="2093708" cy="512498"/>
          </a:xfrm>
          <a:prstGeom prst="snip2DiagRect">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Sebelum</a:t>
            </a:r>
          </a:p>
        </p:txBody>
      </p:sp>
      <p:sp>
        <p:nvSpPr>
          <p:cNvPr id="6" name="Snip Diagonal Corner Rectangle 19">
            <a:extLst>
              <a:ext uri="{FF2B5EF4-FFF2-40B4-BE49-F238E27FC236}">
                <a16:creationId xmlns="" xmlns:a16="http://schemas.microsoft.com/office/drawing/2014/main" id="{F6AFE7DC-A618-4D5A-9A57-94C0CD2A76F9}"/>
              </a:ext>
            </a:extLst>
          </p:cNvPr>
          <p:cNvSpPr/>
          <p:nvPr/>
        </p:nvSpPr>
        <p:spPr>
          <a:xfrm>
            <a:off x="6865297" y="139830"/>
            <a:ext cx="2093708" cy="512498"/>
          </a:xfrm>
          <a:prstGeom prst="snip2DiagRect">
            <a:avLst/>
          </a:prstGeom>
          <a:solidFill>
            <a:srgbClr val="00B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a:solidFill>
                  <a:schemeClr val="tx1"/>
                </a:solidFill>
                <a:latin typeface="Geometr706 BlkCn BT" panose="020B0706030503030204" pitchFamily="34" charset="0"/>
              </a:rPr>
              <a:t>Sesudah</a:t>
            </a:r>
          </a:p>
        </p:txBody>
      </p:sp>
      <p:sp>
        <p:nvSpPr>
          <p:cNvPr id="7" name="Rectangle 6">
            <a:extLst>
              <a:ext uri="{FF2B5EF4-FFF2-40B4-BE49-F238E27FC236}">
                <a16:creationId xmlns="" xmlns:a16="http://schemas.microsoft.com/office/drawing/2014/main" id="{0C7817C3-D1CE-447D-8CFC-03CDCFA75275}"/>
              </a:ext>
            </a:extLst>
          </p:cNvPr>
          <p:cNvSpPr/>
          <p:nvPr/>
        </p:nvSpPr>
        <p:spPr>
          <a:xfrm>
            <a:off x="279401" y="812800"/>
            <a:ext cx="5333998" cy="3340100"/>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Indikator sasaran : </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Persentase pemenuhan kebutuhan sarana dan prasarana</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Penduduk ber KTP per penduduk wajib KTP.</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Bayi Berakte kelahiran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Perkawinan di gereja, perkawinan yang belum dicatatkan,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Penetapan putusan perceraian di PN, penetapan putusan perceraian di PA,</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Penduduk yang sudah meninggal belum dicatatkan, dalam KK masih tercantum yang sudah meninggal belum dicatatkan,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Persentase SDM yang mengikuti diklat perencanaan dan diklat pendukung.</a:t>
            </a:r>
          </a:p>
        </p:txBody>
      </p:sp>
      <p:sp>
        <p:nvSpPr>
          <p:cNvPr id="8" name="Rectangle 7">
            <a:extLst>
              <a:ext uri="{FF2B5EF4-FFF2-40B4-BE49-F238E27FC236}">
                <a16:creationId xmlns="" xmlns:a16="http://schemas.microsoft.com/office/drawing/2014/main" id="{C246FA16-246A-4CA3-8AD6-61AD7DAA845E}"/>
              </a:ext>
            </a:extLst>
          </p:cNvPr>
          <p:cNvSpPr/>
          <p:nvPr/>
        </p:nvSpPr>
        <p:spPr>
          <a:xfrm>
            <a:off x="6078938" y="812800"/>
            <a:ext cx="5922561" cy="2044700"/>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dirty="0" smtClean="0">
                <a:latin typeface="Calibri" panose="020F0502020204030204" pitchFamily="34" charset="0"/>
                <a:cs typeface="Calibri" panose="020F0502020204030204" pitchFamily="34" charset="0"/>
              </a:rPr>
              <a:t>Indikator Sasaran :</a:t>
            </a:r>
          </a:p>
          <a:p>
            <a:pPr marL="342900" indent="-342900">
              <a:buAutoNum type="arabicPeriod"/>
            </a:pPr>
            <a:r>
              <a:rPr lang="id-ID" sz="1600" dirty="0">
                <a:latin typeface="Calibri" panose="020F0502020204030204" pitchFamily="34" charset="0"/>
                <a:cs typeface="Calibri" panose="020F0502020204030204" pitchFamily="34" charset="0"/>
              </a:rPr>
              <a:t>Persentase Kepemilikan Dokumen KTP el.</a:t>
            </a:r>
            <a:endParaRPr lang="id-ID" sz="1600" dirty="0" smtClean="0">
              <a:latin typeface="Calibri" panose="020F0502020204030204" pitchFamily="34" charset="0"/>
              <a:cs typeface="Calibri" panose="020F0502020204030204" pitchFamily="34" charset="0"/>
            </a:endParaRPr>
          </a:p>
          <a:p>
            <a:pPr marL="342900" indent="-342900">
              <a:buAutoNum type="arabicPeriod"/>
            </a:pPr>
            <a:r>
              <a:rPr lang="id-ID" sz="1600" dirty="0">
                <a:latin typeface="Calibri" panose="020F0502020204030204" pitchFamily="34" charset="0"/>
                <a:cs typeface="Calibri" panose="020F0502020204030204" pitchFamily="34" charset="0"/>
              </a:rPr>
              <a:t>Persentase Kepemilikan Dokumen KK</a:t>
            </a:r>
            <a:r>
              <a:rPr lang="id-ID" sz="1600" dirty="0" smtClean="0">
                <a:latin typeface="Calibri" panose="020F0502020204030204" pitchFamily="34" charset="0"/>
                <a:cs typeface="Calibri" panose="020F0502020204030204" pitchFamily="34" charset="0"/>
              </a:rPr>
              <a:t>.</a:t>
            </a:r>
          </a:p>
          <a:p>
            <a:pPr marL="342900" indent="-342900">
              <a:buAutoNum type="arabicPeriod"/>
            </a:pPr>
            <a:r>
              <a:rPr lang="id-ID" sz="1600" dirty="0">
                <a:latin typeface="Calibri" panose="020F0502020204030204" pitchFamily="34" charset="0"/>
                <a:cs typeface="Calibri" panose="020F0502020204030204" pitchFamily="34" charset="0"/>
              </a:rPr>
              <a:t>Persentase Kepemilikan Akta </a:t>
            </a:r>
            <a:r>
              <a:rPr lang="id-ID" sz="1600" dirty="0" smtClean="0">
                <a:latin typeface="Calibri" panose="020F0502020204030204" pitchFamily="34" charset="0"/>
                <a:cs typeface="Calibri" panose="020F0502020204030204" pitchFamily="34" charset="0"/>
              </a:rPr>
              <a:t>Kelahiran.</a:t>
            </a:r>
          </a:p>
          <a:p>
            <a:pPr marL="342900" indent="-342900">
              <a:buAutoNum type="arabicPeriod"/>
            </a:pPr>
            <a:r>
              <a:rPr lang="id-ID" sz="1600" dirty="0">
                <a:latin typeface="Calibri" panose="020F0502020204030204" pitchFamily="34" charset="0"/>
                <a:cs typeface="Calibri" panose="020F0502020204030204" pitchFamily="34" charset="0"/>
              </a:rPr>
              <a:t>Persentase Kepemilikan Akta </a:t>
            </a:r>
            <a:r>
              <a:rPr lang="id-ID" sz="1600" dirty="0" smtClean="0">
                <a:latin typeface="Calibri" panose="020F0502020204030204" pitchFamily="34" charset="0"/>
                <a:cs typeface="Calibri" panose="020F0502020204030204" pitchFamily="34" charset="0"/>
              </a:rPr>
              <a:t>Kematian.</a:t>
            </a:r>
          </a:p>
          <a:p>
            <a:pPr marL="342900" indent="-342900">
              <a:buAutoNum type="arabicPeriod"/>
            </a:pPr>
            <a:r>
              <a:rPr lang="fi-FI" sz="1600" dirty="0">
                <a:latin typeface="Calibri" panose="020F0502020204030204" pitchFamily="34" charset="0"/>
                <a:cs typeface="Calibri" panose="020F0502020204030204" pitchFamily="34" charset="0"/>
              </a:rPr>
              <a:t>Persentase Kepemilikan Kartu Identitas Anak (KIA</a:t>
            </a:r>
            <a:r>
              <a:rPr lang="fi-FI" sz="1600" dirty="0" smtClean="0">
                <a:latin typeface="Calibri" panose="020F0502020204030204" pitchFamily="34" charset="0"/>
                <a:cs typeface="Calibri" panose="020F0502020204030204" pitchFamily="34" charset="0"/>
              </a:rPr>
              <a:t>)</a:t>
            </a:r>
            <a:r>
              <a:rPr lang="id-ID" sz="1600" dirty="0" smtClean="0">
                <a:latin typeface="Calibri" panose="020F0502020204030204" pitchFamily="34" charset="0"/>
                <a:cs typeface="Calibri" panose="020F0502020204030204" pitchFamily="34" charset="0"/>
              </a:rPr>
              <a:t>.</a:t>
            </a:r>
          </a:p>
          <a:p>
            <a:pPr marL="342900" indent="-342900">
              <a:buAutoNum type="arabicPeriod"/>
            </a:pPr>
            <a:r>
              <a:rPr lang="id-ID" sz="1600" dirty="0" smtClean="0">
                <a:latin typeface="Calibri" panose="020F0502020204030204" pitchFamily="34" charset="0"/>
                <a:cs typeface="Calibri" panose="020F0502020204030204" pitchFamily="34" charset="0"/>
              </a:rPr>
              <a:t>IKM</a:t>
            </a:r>
            <a:endParaRPr lang="id-ID" sz="160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 xmlns:a16="http://schemas.microsoft.com/office/drawing/2014/main" id="{0C7817C3-D1CE-447D-8CFC-03CDCFA75275}"/>
              </a:ext>
            </a:extLst>
          </p:cNvPr>
          <p:cNvSpPr/>
          <p:nvPr/>
        </p:nvSpPr>
        <p:spPr>
          <a:xfrm>
            <a:off x="279401" y="4292600"/>
            <a:ext cx="5333998" cy="2324100"/>
          </a:xfrm>
          <a:prstGeom prst="rect">
            <a:avLst/>
          </a:prstGeom>
          <a:solidFill>
            <a:srgbClr val="FFFF0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Program : </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Pelayanan Administrasi Perkantoran.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Peningkatan Sarana dan Prasarana Aparatur.</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Peningkatan Disiplin Aparatur.</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Peningkatan Kapasitas Sumber Daya Aparatur,</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Peningkatan Pengembangan Sistem Pelaporan Capaian Kinerja dan Keuangan,</a:t>
            </a:r>
          </a:p>
          <a:p>
            <a:pPr marL="342900" indent="-342900">
              <a:buAutoNum type="arabicPeriod"/>
            </a:pPr>
            <a:r>
              <a:rPr lang="id-ID" sz="1600" b="1" dirty="0" smtClean="0">
                <a:solidFill>
                  <a:srgbClr val="FF0000"/>
                </a:solidFill>
                <a:latin typeface="Calibri" panose="020F0502020204030204" pitchFamily="34" charset="0"/>
                <a:cs typeface="Calibri" panose="020F0502020204030204" pitchFamily="34" charset="0"/>
              </a:rPr>
              <a:t>Program Penataan Administrasi Kependudukan.</a:t>
            </a:r>
          </a:p>
        </p:txBody>
      </p:sp>
      <p:sp>
        <p:nvSpPr>
          <p:cNvPr id="10" name="Rectangle 9">
            <a:extLst>
              <a:ext uri="{FF2B5EF4-FFF2-40B4-BE49-F238E27FC236}">
                <a16:creationId xmlns="" xmlns:a16="http://schemas.microsoft.com/office/drawing/2014/main" id="{C246FA16-246A-4CA3-8AD6-61AD7DAA845E}"/>
              </a:ext>
            </a:extLst>
          </p:cNvPr>
          <p:cNvSpPr/>
          <p:nvPr/>
        </p:nvSpPr>
        <p:spPr>
          <a:xfrm>
            <a:off x="5997724" y="4292600"/>
            <a:ext cx="5922561" cy="2324100"/>
          </a:xfrm>
          <a:prstGeom prst="rect">
            <a:avLst/>
          </a:prstGeom>
          <a:solidFill>
            <a:srgbClr val="00B050"/>
          </a:solidFill>
        </p:spPr>
        <p:style>
          <a:lnRef idx="0">
            <a:schemeClr val="accent4"/>
          </a:lnRef>
          <a:fillRef idx="3">
            <a:schemeClr val="accent4"/>
          </a:fillRef>
          <a:effectRef idx="3">
            <a:schemeClr val="accent4"/>
          </a:effectRef>
          <a:fontRef idx="minor">
            <a:schemeClr val="lt1"/>
          </a:fontRef>
        </p:style>
        <p:txBody>
          <a:bodyPr rtlCol="0" anchor="ctr"/>
          <a:lstStyle/>
          <a:p>
            <a:r>
              <a:rPr lang="id-ID" sz="1600" dirty="0" smtClean="0">
                <a:solidFill>
                  <a:schemeClr val="tx1"/>
                </a:solidFill>
                <a:latin typeface="Calibri" panose="020F0502020204030204" pitchFamily="34" charset="0"/>
                <a:cs typeface="Calibri" panose="020F0502020204030204" pitchFamily="34" charset="0"/>
              </a:rPr>
              <a:t>Program :</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Pelayanan Administrasi Perkantoran.</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Peningkatan Sarana dan Prasarana Aparatur.</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Peningkatan Disiplin Aparatur.</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Peningkatan Kapasitas Sumber Daya Aparatur,</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Peningkatan Pengembangan Sistem Pelaporan Capaian Kinerja dan Keuangan,</a:t>
            </a:r>
          </a:p>
          <a:p>
            <a:pPr marL="342900" indent="-342900">
              <a:buAutoNum type="arabicPeriod"/>
            </a:pPr>
            <a:r>
              <a:rPr lang="id-ID" sz="1600" dirty="0">
                <a:solidFill>
                  <a:schemeClr val="tx1"/>
                </a:solidFill>
                <a:latin typeface="Calibri" panose="020F0502020204030204" pitchFamily="34" charset="0"/>
                <a:cs typeface="Calibri" panose="020F0502020204030204" pitchFamily="34" charset="0"/>
              </a:rPr>
              <a:t>Program Penataan Administrasi Kependudukan.</a:t>
            </a:r>
          </a:p>
        </p:txBody>
      </p:sp>
    </p:spTree>
    <p:extLst>
      <p:ext uri="{BB962C8B-B14F-4D97-AF65-F5344CB8AC3E}">
        <p14:creationId xmlns:p14="http://schemas.microsoft.com/office/powerpoint/2010/main" xmlns="" val="1400702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nip Diagonal Corner Rectangle 8">
            <a:extLst>
              <a:ext uri="{FF2B5EF4-FFF2-40B4-BE49-F238E27FC236}">
                <a16:creationId xmlns="" xmlns:a16="http://schemas.microsoft.com/office/drawing/2014/main" id="{D997FCA8-FD71-4FBB-A552-1565C5FA98B9}"/>
              </a:ext>
            </a:extLst>
          </p:cNvPr>
          <p:cNvSpPr/>
          <p:nvPr/>
        </p:nvSpPr>
        <p:spPr>
          <a:xfrm>
            <a:off x="2608679" y="0"/>
            <a:ext cx="1912521" cy="558800"/>
          </a:xfrm>
          <a:prstGeom prst="snip2DiagRect">
            <a:avLst/>
          </a:prstGeom>
          <a:solidFill>
            <a:srgbClr val="FF000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solidFill>
                  <a:schemeClr val="tx1"/>
                </a:solidFill>
                <a:latin typeface="Geometr706 BlkCn BT" panose="020B0706030503030204" pitchFamily="34" charset="0"/>
              </a:rPr>
              <a:t>32 Kegiatan T.A 2020</a:t>
            </a:r>
            <a:endParaRPr lang="id-ID" dirty="0">
              <a:solidFill>
                <a:schemeClr val="tx1"/>
              </a:solidFill>
              <a:latin typeface="Geometr706 BlkCn BT" panose="020B0706030503030204" pitchFamily="34" charset="0"/>
            </a:endParaRPr>
          </a:p>
        </p:txBody>
      </p:sp>
      <p:sp>
        <p:nvSpPr>
          <p:cNvPr id="5" name="Snip Diagonal Corner Rectangle 19">
            <a:extLst>
              <a:ext uri="{FF2B5EF4-FFF2-40B4-BE49-F238E27FC236}">
                <a16:creationId xmlns="" xmlns:a16="http://schemas.microsoft.com/office/drawing/2014/main" id="{F6AFE7DC-A618-4D5A-9A57-94C0CD2A76F9}"/>
              </a:ext>
            </a:extLst>
          </p:cNvPr>
          <p:cNvSpPr/>
          <p:nvPr/>
        </p:nvSpPr>
        <p:spPr>
          <a:xfrm>
            <a:off x="6865297" y="0"/>
            <a:ext cx="2093708" cy="546100"/>
          </a:xfrm>
          <a:prstGeom prst="snip2DiagRect">
            <a:avLst/>
          </a:prstGeom>
          <a:solidFill>
            <a:srgbClr val="00B05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solidFill>
                  <a:schemeClr val="tx1"/>
                </a:solidFill>
                <a:latin typeface="Geometr706 BlkCn BT" panose="020B0706030503030204" pitchFamily="34" charset="0"/>
              </a:rPr>
              <a:t>30 Kegiatan Setelah direfocusing</a:t>
            </a:r>
            <a:endParaRPr lang="id-ID" dirty="0">
              <a:solidFill>
                <a:schemeClr val="tx1"/>
              </a:solidFill>
              <a:latin typeface="Geometr706 BlkCn BT" panose="020B0706030503030204" pitchFamily="34" charset="0"/>
            </a:endParaRPr>
          </a:p>
        </p:txBody>
      </p:sp>
      <p:sp>
        <p:nvSpPr>
          <p:cNvPr id="6" name="Rectangle 5">
            <a:extLst>
              <a:ext uri="{FF2B5EF4-FFF2-40B4-BE49-F238E27FC236}">
                <a16:creationId xmlns="" xmlns:a16="http://schemas.microsoft.com/office/drawing/2014/main" id="{0C7817C3-D1CE-447D-8CFC-03CDCFA75275}"/>
              </a:ext>
            </a:extLst>
          </p:cNvPr>
          <p:cNvSpPr/>
          <p:nvPr/>
        </p:nvSpPr>
        <p:spPr>
          <a:xfrm>
            <a:off x="152400" y="627320"/>
            <a:ext cx="5323367" cy="6230679"/>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r>
              <a:rPr lang="id-ID" sz="1600" b="1" dirty="0" smtClean="0">
                <a:solidFill>
                  <a:srgbClr val="FF0000"/>
                </a:solidFill>
                <a:latin typeface="Calibri" panose="020F0502020204030204" pitchFamily="34" charset="0"/>
                <a:cs typeface="Calibri" panose="020F0502020204030204" pitchFamily="34" charset="0"/>
              </a:rPr>
              <a:t>Kegiatan : </a:t>
            </a:r>
          </a:p>
          <a:p>
            <a:pPr marL="342900" indent="-342900">
              <a:buAutoNum type="arabicPeriod"/>
            </a:pPr>
            <a:r>
              <a:rPr lang="id-ID" sz="1100" dirty="0" smtClean="0">
                <a:solidFill>
                  <a:schemeClr val="bg1"/>
                </a:solidFill>
              </a:rPr>
              <a:t>Penyediaan Jasa Surat Menyurat</a:t>
            </a:r>
          </a:p>
          <a:p>
            <a:pPr marL="342900" indent="-342900">
              <a:buAutoNum type="arabicPeriod"/>
            </a:pPr>
            <a:r>
              <a:rPr lang="id-ID" sz="1100" dirty="0" smtClean="0">
                <a:solidFill>
                  <a:schemeClr val="bg1"/>
                </a:solidFill>
              </a:rPr>
              <a:t> Penyediaan Jasa Komunikasi, Sumber Daya Air dan Listrik</a:t>
            </a:r>
          </a:p>
          <a:p>
            <a:pPr marL="342900" indent="-342900">
              <a:buAutoNum type="arabicPeriod"/>
            </a:pPr>
            <a:r>
              <a:rPr lang="id-ID" sz="1100" dirty="0" smtClean="0">
                <a:solidFill>
                  <a:schemeClr val="bg1"/>
                </a:solidFill>
              </a:rPr>
              <a:t> Penyediaan Jasa Pemeliharaan dan Perizinan Kendaraan Dinas/Operasional</a:t>
            </a:r>
          </a:p>
          <a:p>
            <a:pPr marL="342900" indent="-342900">
              <a:buAutoNum type="arabicPeriod"/>
            </a:pPr>
            <a:r>
              <a:rPr lang="id-ID" sz="1100" dirty="0" smtClean="0">
                <a:solidFill>
                  <a:schemeClr val="bg1"/>
                </a:solidFill>
              </a:rPr>
              <a:t> Penyediaan Jasa Kebersihan</a:t>
            </a:r>
          </a:p>
          <a:p>
            <a:pPr marL="342900" indent="-342900">
              <a:buAutoNum type="arabicPeriod"/>
            </a:pPr>
            <a:r>
              <a:rPr lang="id-ID" sz="1100" dirty="0" smtClean="0">
                <a:solidFill>
                  <a:schemeClr val="bg1"/>
                </a:solidFill>
              </a:rPr>
              <a:t> Kantor Penyediaan Alat Tulis Kantor</a:t>
            </a:r>
          </a:p>
          <a:p>
            <a:pPr marL="342900" indent="-342900">
              <a:buAutoNum type="arabicPeriod"/>
            </a:pPr>
            <a:r>
              <a:rPr lang="id-ID" sz="1100" dirty="0" smtClean="0">
                <a:solidFill>
                  <a:schemeClr val="bg1"/>
                </a:solidFill>
              </a:rPr>
              <a:t> Penyediaan Barang Cetakan dan Penggandaan</a:t>
            </a:r>
          </a:p>
          <a:p>
            <a:pPr marL="342900" indent="-342900">
              <a:buAutoNum type="arabicPeriod"/>
            </a:pPr>
            <a:r>
              <a:rPr lang="id-ID" sz="1100" dirty="0" smtClean="0">
                <a:solidFill>
                  <a:schemeClr val="bg1"/>
                </a:solidFill>
              </a:rPr>
              <a:t>Penyediaan Komponen Instalasi Listrik/Penerangan Bangunan Kantor</a:t>
            </a:r>
          </a:p>
          <a:p>
            <a:pPr marL="342900" indent="-342900">
              <a:buAutoNum type="arabicPeriod"/>
            </a:pPr>
            <a:r>
              <a:rPr lang="id-ID" sz="1100" dirty="0" smtClean="0">
                <a:solidFill>
                  <a:schemeClr val="bg1"/>
                </a:solidFill>
              </a:rPr>
              <a:t>Penyediaan Makanan dan Minuman </a:t>
            </a:r>
          </a:p>
          <a:p>
            <a:pPr marL="342900" indent="-342900">
              <a:buAutoNum type="arabicPeriod"/>
            </a:pPr>
            <a:r>
              <a:rPr lang="id-ID" sz="1100" dirty="0" smtClean="0">
                <a:solidFill>
                  <a:schemeClr val="bg1"/>
                </a:solidFill>
              </a:rPr>
              <a:t>Rapat-Rapat Koordinasi dan Konsultasi Ke Luar Daerah</a:t>
            </a:r>
          </a:p>
          <a:p>
            <a:pPr marL="342900" indent="-342900">
              <a:buAutoNum type="arabicPeriod"/>
            </a:pPr>
            <a:r>
              <a:rPr lang="id-ID" sz="1100" dirty="0" smtClean="0">
                <a:solidFill>
                  <a:schemeClr val="bg1"/>
                </a:solidFill>
              </a:rPr>
              <a:t> Rapat-rapat Koordinasi dan Konsultasi Dalam Daerah</a:t>
            </a:r>
          </a:p>
          <a:p>
            <a:pPr marL="342900" indent="-342900">
              <a:buAutoNum type="arabicPeriod"/>
            </a:pPr>
            <a:r>
              <a:rPr lang="id-ID" sz="1100" dirty="0" smtClean="0">
                <a:solidFill>
                  <a:schemeClr val="bg1"/>
                </a:solidFill>
              </a:rPr>
              <a:t>Penyediaan Jasa Tenaga Kerja Non Pegawai                                </a:t>
            </a:r>
          </a:p>
          <a:p>
            <a:pPr marL="342900" indent="-342900">
              <a:buAutoNum type="arabicPeriod" startAt="12"/>
            </a:pPr>
            <a:r>
              <a:rPr lang="id-ID" sz="1100" dirty="0" smtClean="0">
                <a:solidFill>
                  <a:schemeClr val="bg1"/>
                </a:solidFill>
              </a:rPr>
              <a:t>Pemeliharaan Rutin/Berkala Kendaraan Dinas/Operasional </a:t>
            </a:r>
          </a:p>
          <a:p>
            <a:pPr marL="342900" indent="-342900">
              <a:buAutoNum type="arabicPeriod" startAt="12"/>
            </a:pPr>
            <a:r>
              <a:rPr lang="id-ID" sz="1100" dirty="0" smtClean="0">
                <a:solidFill>
                  <a:schemeClr val="bg1"/>
                </a:solidFill>
              </a:rPr>
              <a:t>Pemeliharaan Rutin/Berkala Perlengkapan Gedung Kantor </a:t>
            </a:r>
          </a:p>
          <a:p>
            <a:pPr marL="342900" indent="-342900">
              <a:buAutoNum type="arabicPeriod" startAt="12"/>
            </a:pPr>
            <a:r>
              <a:rPr lang="id-ID" sz="1100" dirty="0" smtClean="0">
                <a:solidFill>
                  <a:schemeClr val="bg1"/>
                </a:solidFill>
              </a:rPr>
              <a:t>Pemeliharaan Rutin/Berkala Peralatan Gedung Kantor </a:t>
            </a:r>
          </a:p>
          <a:p>
            <a:pPr marL="342900" indent="-342900">
              <a:buAutoNum type="arabicPeriod" startAt="12"/>
            </a:pPr>
            <a:r>
              <a:rPr lang="id-ID" sz="1100" dirty="0" smtClean="0">
                <a:solidFill>
                  <a:schemeClr val="bg1"/>
                </a:solidFill>
              </a:rPr>
              <a:t>Perbaikan Instalasi dan Penambahan Daya listrik</a:t>
            </a:r>
          </a:p>
          <a:p>
            <a:pPr marL="342900" indent="-342900">
              <a:buAutoNum type="arabicPeriod" startAt="12"/>
            </a:pPr>
            <a:r>
              <a:rPr lang="id-ID" sz="1100" dirty="0" smtClean="0">
                <a:solidFill>
                  <a:schemeClr val="bg1"/>
                </a:solidFill>
              </a:rPr>
              <a:t> Penyusunan Survey Kepuasan Masyarakat </a:t>
            </a:r>
          </a:p>
          <a:p>
            <a:pPr marL="342900" indent="-342900">
              <a:buAutoNum type="arabicPeriod" startAt="12"/>
            </a:pPr>
            <a:r>
              <a:rPr lang="id-ID" sz="1100" dirty="0" smtClean="0">
                <a:solidFill>
                  <a:schemeClr val="bg1"/>
                </a:solidFill>
              </a:rPr>
              <a:t>Pemeliharaan Rutin/ Berkala Gedung Kantor </a:t>
            </a:r>
          </a:p>
          <a:p>
            <a:pPr marL="342900" indent="-342900">
              <a:buAutoNum type="arabicPeriod" startAt="12"/>
            </a:pPr>
            <a:r>
              <a:rPr lang="id-ID" sz="1100" dirty="0" smtClean="0">
                <a:solidFill>
                  <a:schemeClr val="bg1"/>
                </a:solidFill>
              </a:rPr>
              <a:t>Pengadaan Meubelair </a:t>
            </a:r>
          </a:p>
          <a:p>
            <a:pPr marL="342900" indent="-342900">
              <a:buAutoNum type="arabicPeriod" startAt="12"/>
            </a:pPr>
            <a:r>
              <a:rPr lang="id-ID" sz="1100" dirty="0" smtClean="0">
                <a:solidFill>
                  <a:schemeClr val="bg1"/>
                </a:solidFill>
              </a:rPr>
              <a:t>Penyusunan Data Kepegawaian </a:t>
            </a:r>
          </a:p>
          <a:p>
            <a:pPr marL="342900" indent="-342900">
              <a:buAutoNum type="arabicPeriod" startAt="12"/>
            </a:pPr>
            <a:r>
              <a:rPr lang="id-ID" sz="1100" dirty="0" smtClean="0">
                <a:solidFill>
                  <a:schemeClr val="bg1"/>
                </a:solidFill>
              </a:rPr>
              <a:t>Pendidikan dan Pelatihan Formal</a:t>
            </a:r>
          </a:p>
          <a:p>
            <a:pPr marL="342900" indent="-342900">
              <a:buAutoNum type="arabicPeriod" startAt="12"/>
            </a:pPr>
            <a:r>
              <a:rPr lang="id-ID" sz="1100" dirty="0" smtClean="0">
                <a:solidFill>
                  <a:schemeClr val="bg1"/>
                </a:solidFill>
              </a:rPr>
              <a:t> Peningkatan Kinerja Perencanaan, Pelaporan dan Monitoring Evaluasi Peningkatan Kinerja Keuangan </a:t>
            </a:r>
          </a:p>
          <a:p>
            <a:pPr marL="342900" indent="-342900">
              <a:buAutoNum type="arabicPeriod" startAt="12"/>
            </a:pPr>
            <a:r>
              <a:rPr lang="id-ID" sz="1100" dirty="0" smtClean="0">
                <a:solidFill>
                  <a:schemeClr val="bg1"/>
                </a:solidFill>
              </a:rPr>
              <a:t>Penyusunan Pelaporan Inventaris barang </a:t>
            </a:r>
          </a:p>
          <a:p>
            <a:pPr marL="342900" indent="-342900">
              <a:buAutoNum type="arabicPeriod" startAt="12"/>
            </a:pPr>
            <a:r>
              <a:rPr lang="id-ID" sz="1100" dirty="0" smtClean="0">
                <a:solidFill>
                  <a:schemeClr val="bg1"/>
                </a:solidFill>
              </a:rPr>
              <a:t>Peningkatan Pelayanan KTP -el </a:t>
            </a:r>
          </a:p>
          <a:p>
            <a:pPr marL="342900" indent="-342900">
              <a:buAutoNum type="arabicPeriod" startAt="12"/>
            </a:pPr>
            <a:r>
              <a:rPr lang="id-ID" sz="1100" dirty="0" smtClean="0">
                <a:solidFill>
                  <a:schemeClr val="bg1"/>
                </a:solidFill>
              </a:rPr>
              <a:t>Peningkatan Pelayanan Akta Perkawinan, Perceraian, Talak, Rujuk, dan Peristiwa Penting Lainnya </a:t>
            </a:r>
          </a:p>
          <a:p>
            <a:pPr marL="342900" indent="-342900">
              <a:buAutoNum type="arabicPeriod" startAt="12"/>
            </a:pPr>
            <a:r>
              <a:rPr lang="id-ID" sz="1100" dirty="0" smtClean="0">
                <a:solidFill>
                  <a:schemeClr val="bg1"/>
                </a:solidFill>
              </a:rPr>
              <a:t>Fasilitasi Mobiling Pelayanan Administrasi Kependudukan </a:t>
            </a:r>
          </a:p>
          <a:p>
            <a:pPr marL="342900" indent="-342900">
              <a:buAutoNum type="arabicPeriod" startAt="12"/>
            </a:pPr>
            <a:r>
              <a:rPr lang="id-ID" sz="1100" dirty="0" smtClean="0">
                <a:solidFill>
                  <a:schemeClr val="bg1"/>
                </a:solidFill>
              </a:rPr>
              <a:t>Implementasi SIAK Terpadu </a:t>
            </a:r>
          </a:p>
          <a:p>
            <a:pPr marL="342900" indent="-342900">
              <a:buAutoNum type="arabicPeriod" startAt="12"/>
            </a:pPr>
            <a:r>
              <a:rPr lang="id-ID" sz="1100" dirty="0" smtClean="0">
                <a:solidFill>
                  <a:schemeClr val="bg1"/>
                </a:solidFill>
              </a:rPr>
              <a:t>Peningkatan Pelayanan Kartu Keluarga </a:t>
            </a:r>
          </a:p>
          <a:p>
            <a:pPr marL="342900" indent="-342900">
              <a:buAutoNum type="arabicPeriod" startAt="12"/>
            </a:pPr>
            <a:r>
              <a:rPr lang="id-ID" sz="1100" dirty="0" smtClean="0">
                <a:solidFill>
                  <a:schemeClr val="bg1"/>
                </a:solidFill>
              </a:rPr>
              <a:t>Fasilitasi Pelayanan Pindah Penduduk </a:t>
            </a:r>
          </a:p>
          <a:p>
            <a:pPr marL="342900" indent="-342900">
              <a:buAutoNum type="arabicPeriod" startAt="12"/>
            </a:pPr>
            <a:r>
              <a:rPr lang="id-ID" sz="1100" dirty="0" smtClean="0">
                <a:solidFill>
                  <a:schemeClr val="bg1"/>
                </a:solidFill>
              </a:rPr>
              <a:t>Peningkatan Pelayanan Kartu Identitas Anak (KIA) </a:t>
            </a:r>
          </a:p>
          <a:p>
            <a:pPr marL="342900" indent="-342900">
              <a:buAutoNum type="arabicPeriod" startAt="12"/>
            </a:pPr>
            <a:r>
              <a:rPr lang="id-ID" sz="1100" dirty="0" smtClean="0">
                <a:solidFill>
                  <a:schemeClr val="bg1"/>
                </a:solidFill>
              </a:rPr>
              <a:t>Inovasi Pelayanan Administrasi Kependudukan </a:t>
            </a:r>
          </a:p>
          <a:p>
            <a:pPr marL="342900" indent="-342900">
              <a:buAutoNum type="arabicPeriod" startAt="12"/>
            </a:pPr>
            <a:r>
              <a:rPr lang="id-ID" sz="1100" dirty="0" smtClean="0">
                <a:solidFill>
                  <a:schemeClr val="bg1"/>
                </a:solidFill>
              </a:rPr>
              <a:t>Peningkatan Pelayanan Akta Kelahiran dan Akta Kematian</a:t>
            </a:r>
          </a:p>
          <a:p>
            <a:pPr marL="342900" indent="-342900">
              <a:buAutoNum type="arabicPeriod" startAt="12"/>
            </a:pPr>
            <a:r>
              <a:rPr lang="id-ID" sz="1100" dirty="0" smtClean="0">
                <a:solidFill>
                  <a:schemeClr val="bg1"/>
                </a:solidFill>
              </a:rPr>
              <a:t> Dana Pelayanan Administrasi Kependudukan (DAK NON FISIK)</a:t>
            </a:r>
            <a:endParaRPr lang="id-ID" sz="1100" b="1" dirty="0" smtClean="0">
              <a:solidFill>
                <a:schemeClr val="bg1"/>
              </a:solidFill>
              <a:latin typeface="Calibri" panose="020F0502020204030204" pitchFamily="34" charset="0"/>
              <a:cs typeface="Calibri" panose="020F0502020204030204" pitchFamily="34" charset="0"/>
            </a:endParaRPr>
          </a:p>
        </p:txBody>
      </p:sp>
      <p:sp>
        <p:nvSpPr>
          <p:cNvPr id="7" name="Rectangle 6">
            <a:extLst>
              <a:ext uri="{FF2B5EF4-FFF2-40B4-BE49-F238E27FC236}">
                <a16:creationId xmlns="" xmlns:a16="http://schemas.microsoft.com/office/drawing/2014/main" id="{C246FA16-246A-4CA3-8AD6-61AD7DAA845E}"/>
              </a:ext>
            </a:extLst>
          </p:cNvPr>
          <p:cNvSpPr/>
          <p:nvPr/>
        </p:nvSpPr>
        <p:spPr>
          <a:xfrm>
            <a:off x="6045201" y="637953"/>
            <a:ext cx="5448594" cy="6220046"/>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r>
              <a:rPr lang="id-ID" sz="2000" b="1" dirty="0" smtClean="0">
                <a:solidFill>
                  <a:srgbClr val="FF0000"/>
                </a:solidFill>
                <a:latin typeface="Calibri" panose="020F0502020204030204" pitchFamily="34" charset="0"/>
                <a:cs typeface="Calibri" panose="020F0502020204030204" pitchFamily="34" charset="0"/>
              </a:rPr>
              <a:t>Kegiatan : </a:t>
            </a:r>
          </a:p>
          <a:p>
            <a:pPr marL="342900" indent="-342900">
              <a:buAutoNum type="arabicPeriod"/>
            </a:pPr>
            <a:r>
              <a:rPr lang="id-ID" sz="1200" dirty="0" smtClean="0">
                <a:solidFill>
                  <a:schemeClr val="bg1"/>
                </a:solidFill>
              </a:rPr>
              <a:t>Penyediaan Jasa Surat Menyurat</a:t>
            </a:r>
          </a:p>
          <a:p>
            <a:pPr marL="342900" indent="-342900">
              <a:buAutoNum type="arabicPeriod"/>
            </a:pPr>
            <a:r>
              <a:rPr lang="id-ID" sz="1200" dirty="0" smtClean="0">
                <a:solidFill>
                  <a:schemeClr val="bg1"/>
                </a:solidFill>
              </a:rPr>
              <a:t> Penyediaan Jasa Komunikasi, Sumber Daya Air dan Listrik</a:t>
            </a:r>
          </a:p>
          <a:p>
            <a:pPr marL="342900" indent="-342900">
              <a:buAutoNum type="arabicPeriod"/>
            </a:pPr>
            <a:r>
              <a:rPr lang="id-ID" sz="1200" dirty="0" smtClean="0">
                <a:solidFill>
                  <a:schemeClr val="bg1"/>
                </a:solidFill>
              </a:rPr>
              <a:t> Penyediaan Jasa Pemeliharaan dan Perizinan Kendaraan Dinas/Operasional</a:t>
            </a:r>
          </a:p>
          <a:p>
            <a:pPr marL="342900" indent="-342900">
              <a:buAutoNum type="arabicPeriod"/>
            </a:pPr>
            <a:r>
              <a:rPr lang="id-ID" sz="1200" dirty="0" smtClean="0">
                <a:solidFill>
                  <a:schemeClr val="bg1"/>
                </a:solidFill>
              </a:rPr>
              <a:t> Penyediaan Jasa Kebersihan</a:t>
            </a:r>
          </a:p>
          <a:p>
            <a:pPr marL="342900" indent="-342900">
              <a:buAutoNum type="arabicPeriod"/>
            </a:pPr>
            <a:r>
              <a:rPr lang="id-ID" sz="1200" dirty="0" smtClean="0">
                <a:solidFill>
                  <a:schemeClr val="bg1"/>
                </a:solidFill>
              </a:rPr>
              <a:t> Kantor Penyediaan Alat Tulis Kantor</a:t>
            </a:r>
          </a:p>
          <a:p>
            <a:pPr marL="342900" indent="-342900">
              <a:buAutoNum type="arabicPeriod"/>
            </a:pPr>
            <a:r>
              <a:rPr lang="id-ID" sz="1200" dirty="0" smtClean="0">
                <a:solidFill>
                  <a:schemeClr val="bg1"/>
                </a:solidFill>
              </a:rPr>
              <a:t> Penyediaan Barang Cetakan dan Penggandaan</a:t>
            </a:r>
          </a:p>
          <a:p>
            <a:pPr marL="342900" indent="-342900">
              <a:buAutoNum type="arabicPeriod"/>
            </a:pPr>
            <a:r>
              <a:rPr lang="id-ID" sz="1200" dirty="0" smtClean="0">
                <a:solidFill>
                  <a:schemeClr val="bg1"/>
                </a:solidFill>
              </a:rPr>
              <a:t>Penyediaan Komponen Instalasi Listrik/Penerangan Bangunan Kantor</a:t>
            </a:r>
          </a:p>
          <a:p>
            <a:pPr marL="342900" indent="-342900">
              <a:buAutoNum type="arabicPeriod"/>
            </a:pPr>
            <a:r>
              <a:rPr lang="id-ID" sz="1200" dirty="0" smtClean="0">
                <a:solidFill>
                  <a:schemeClr val="bg1"/>
                </a:solidFill>
              </a:rPr>
              <a:t>Penyediaan Makanan dan Minuman </a:t>
            </a:r>
          </a:p>
          <a:p>
            <a:pPr marL="342900" indent="-342900">
              <a:buAutoNum type="arabicPeriod"/>
            </a:pPr>
            <a:r>
              <a:rPr lang="id-ID" sz="1200" dirty="0" smtClean="0">
                <a:solidFill>
                  <a:schemeClr val="bg1"/>
                </a:solidFill>
              </a:rPr>
              <a:t>Rapat-Rapat Koordinasi dan Konsultasi Ke Luar Daerah</a:t>
            </a:r>
          </a:p>
          <a:p>
            <a:pPr marL="342900" indent="-342900">
              <a:buAutoNum type="arabicPeriod"/>
            </a:pPr>
            <a:r>
              <a:rPr lang="id-ID" sz="1200" dirty="0" smtClean="0">
                <a:solidFill>
                  <a:schemeClr val="bg1"/>
                </a:solidFill>
              </a:rPr>
              <a:t> Rapat-rapat Koordinasi dan Konsultasi Dalam Daerah</a:t>
            </a:r>
          </a:p>
          <a:p>
            <a:pPr marL="342900" indent="-342900">
              <a:buAutoNum type="arabicPeriod"/>
            </a:pPr>
            <a:r>
              <a:rPr lang="id-ID" sz="1200" dirty="0" smtClean="0">
                <a:solidFill>
                  <a:schemeClr val="bg1"/>
                </a:solidFill>
              </a:rPr>
              <a:t> Penyediaan Jasa Tenaga Kerja Non Pegawai                                </a:t>
            </a:r>
          </a:p>
          <a:p>
            <a:pPr marL="342900" indent="-342900"/>
            <a:r>
              <a:rPr lang="id-ID" sz="1200" dirty="0" smtClean="0">
                <a:solidFill>
                  <a:schemeClr val="bg1"/>
                </a:solidFill>
              </a:rPr>
              <a:t>12     Pemeliharaan Rutin/Berkala Kendaraan Dinas/Operasional </a:t>
            </a:r>
          </a:p>
          <a:p>
            <a:pPr marL="342900" indent="-342900"/>
            <a:r>
              <a:rPr lang="id-ID" sz="1200" dirty="0" smtClean="0">
                <a:solidFill>
                  <a:schemeClr val="bg1"/>
                </a:solidFill>
              </a:rPr>
              <a:t>13     Pemeliharaan Rutin/Berkala Perlengkapan Gedung Kantor </a:t>
            </a:r>
          </a:p>
          <a:p>
            <a:pPr marL="342900" indent="-342900"/>
            <a:r>
              <a:rPr lang="id-ID" sz="1200" dirty="0" smtClean="0">
                <a:solidFill>
                  <a:schemeClr val="bg1"/>
                </a:solidFill>
              </a:rPr>
              <a:t>14     Pemeliharaan Rutin/Berkala Peralatan Gedung Kantor </a:t>
            </a:r>
          </a:p>
          <a:p>
            <a:pPr marL="342900" indent="-342900"/>
            <a:r>
              <a:rPr lang="id-ID" sz="1200" dirty="0" smtClean="0">
                <a:solidFill>
                  <a:schemeClr val="bg1"/>
                </a:solidFill>
              </a:rPr>
              <a:t>15     Perbaikan Instalasi dan Penambahan Daya listrik</a:t>
            </a:r>
          </a:p>
          <a:p>
            <a:pPr marL="342900" indent="-342900"/>
            <a:r>
              <a:rPr lang="id-ID" sz="1200" dirty="0" smtClean="0">
                <a:solidFill>
                  <a:schemeClr val="bg1"/>
                </a:solidFill>
              </a:rPr>
              <a:t>16     Pemeliharaan Rutin/ Berkala Gedung Kantor </a:t>
            </a:r>
          </a:p>
          <a:p>
            <a:pPr marL="342900" indent="-342900"/>
            <a:r>
              <a:rPr lang="id-ID" sz="1200" dirty="0" smtClean="0">
                <a:solidFill>
                  <a:schemeClr val="bg1"/>
                </a:solidFill>
              </a:rPr>
              <a:t>17     Penyusunan Data Kepegawaian </a:t>
            </a:r>
          </a:p>
          <a:p>
            <a:pPr marL="342900" indent="-342900"/>
            <a:r>
              <a:rPr lang="id-ID" sz="1200" dirty="0" smtClean="0">
                <a:solidFill>
                  <a:schemeClr val="bg1"/>
                </a:solidFill>
              </a:rPr>
              <a:t>18     Pendidikan dan Pelatihan Formal</a:t>
            </a:r>
          </a:p>
          <a:p>
            <a:pPr marL="342900" indent="-342900"/>
            <a:r>
              <a:rPr lang="id-ID" sz="1200" dirty="0" smtClean="0">
                <a:solidFill>
                  <a:schemeClr val="bg1"/>
                </a:solidFill>
              </a:rPr>
              <a:t>19    Peningkatan Kinerja Perencanaan, Pelaporan dan Monitoring Evaluasi Peningkatan Kinerja Keuangan </a:t>
            </a:r>
          </a:p>
          <a:p>
            <a:pPr marL="342900" indent="-342900"/>
            <a:r>
              <a:rPr lang="id-ID" sz="1200" dirty="0" smtClean="0">
                <a:solidFill>
                  <a:schemeClr val="bg1"/>
                </a:solidFill>
              </a:rPr>
              <a:t>20    Penyusunan Pelaporan Inventaris barang </a:t>
            </a:r>
          </a:p>
          <a:p>
            <a:pPr marL="342900" indent="-342900"/>
            <a:r>
              <a:rPr lang="id-ID" sz="1200" dirty="0" smtClean="0">
                <a:solidFill>
                  <a:schemeClr val="bg1"/>
                </a:solidFill>
              </a:rPr>
              <a:t>21    Peningkatan Pelayanan KTP -el </a:t>
            </a:r>
          </a:p>
          <a:p>
            <a:pPr marL="342900" indent="-342900"/>
            <a:r>
              <a:rPr lang="id-ID" sz="1200" dirty="0" smtClean="0">
                <a:solidFill>
                  <a:schemeClr val="bg1"/>
                </a:solidFill>
              </a:rPr>
              <a:t>22     Peningkatan Pelayanan Akta Perkawinan, Perceraian, Talak, Rujuk, dan Peristiwa Penting Lainnya </a:t>
            </a:r>
          </a:p>
          <a:p>
            <a:pPr marL="342900" indent="-342900"/>
            <a:r>
              <a:rPr lang="id-ID" sz="1200" dirty="0" smtClean="0">
                <a:solidFill>
                  <a:schemeClr val="bg1"/>
                </a:solidFill>
              </a:rPr>
              <a:t>23    Fasilitasi Mobiling Pelayanan Administrasi Kependudukan </a:t>
            </a:r>
          </a:p>
          <a:p>
            <a:pPr marL="342900" indent="-342900"/>
            <a:r>
              <a:rPr lang="id-ID" sz="1200" dirty="0" smtClean="0">
                <a:solidFill>
                  <a:schemeClr val="bg1"/>
                </a:solidFill>
              </a:rPr>
              <a:t>24    Implementasi SIAK Terpadu </a:t>
            </a:r>
          </a:p>
          <a:p>
            <a:pPr marL="342900" indent="-342900"/>
            <a:r>
              <a:rPr lang="id-ID" sz="1200" dirty="0" smtClean="0">
                <a:solidFill>
                  <a:schemeClr val="bg1"/>
                </a:solidFill>
              </a:rPr>
              <a:t>25    Peningkatan Pelayanan Kartu Keluarga</a:t>
            </a:r>
          </a:p>
          <a:p>
            <a:pPr marL="342900" indent="-342900"/>
            <a:r>
              <a:rPr lang="id-ID" sz="1200" dirty="0" smtClean="0">
                <a:solidFill>
                  <a:schemeClr val="bg1"/>
                </a:solidFill>
              </a:rPr>
              <a:t>26    Fasilitasi Pelayanan Pindah Penduduk </a:t>
            </a:r>
          </a:p>
          <a:p>
            <a:pPr marL="342900" indent="-342900"/>
            <a:r>
              <a:rPr lang="id-ID" sz="1200" dirty="0" smtClean="0">
                <a:solidFill>
                  <a:schemeClr val="bg1"/>
                </a:solidFill>
              </a:rPr>
              <a:t>27    Peningkatan Pelayanan Kartu Identitas Anak (KIA) </a:t>
            </a:r>
          </a:p>
          <a:p>
            <a:pPr marL="342900" indent="-342900"/>
            <a:r>
              <a:rPr lang="id-ID" sz="1200" dirty="0" smtClean="0">
                <a:solidFill>
                  <a:schemeClr val="bg1"/>
                </a:solidFill>
              </a:rPr>
              <a:t>28    Inovasi Pelayanan Administrasi Kependudukan </a:t>
            </a:r>
          </a:p>
          <a:p>
            <a:pPr marL="342900" indent="-342900"/>
            <a:r>
              <a:rPr lang="id-ID" sz="1200" dirty="0" smtClean="0">
                <a:solidFill>
                  <a:schemeClr val="bg1"/>
                </a:solidFill>
              </a:rPr>
              <a:t>29    Peningkatan Pelayanan Akta Kelahiran dan Akta Kematian</a:t>
            </a:r>
          </a:p>
          <a:p>
            <a:pPr marL="342900" indent="-342900"/>
            <a:r>
              <a:rPr lang="id-ID" sz="1200" dirty="0" smtClean="0">
                <a:solidFill>
                  <a:schemeClr val="bg1"/>
                </a:solidFill>
              </a:rPr>
              <a:t>30   Dana Pelayanan Administrasi Kependudukan </a:t>
            </a:r>
            <a:endParaRPr lang="id-ID" sz="12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4425087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 xmlns:a16="http://schemas.microsoft.com/office/drawing/2014/main" id="{27BCB809-2D47-4755-A975-3C665AC73C6A}"/>
              </a:ext>
            </a:extLst>
          </p:cNvPr>
          <p:cNvSpPr/>
          <p:nvPr/>
        </p:nvSpPr>
        <p:spPr>
          <a:xfrm>
            <a:off x="259800" y="1730676"/>
            <a:ext cx="11348000" cy="1241124"/>
          </a:xfrm>
          <a:prstGeom prst="rect">
            <a:avLst/>
          </a:prstGeom>
          <a:solidFill>
            <a:srgbClr val="92D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72662" y="222801"/>
            <a:ext cx="9931564" cy="792986"/>
          </a:xfrm>
        </p:spPr>
        <p:txBody>
          <a:bodyPr/>
          <a:lstStyle/>
          <a:p>
            <a:pPr algn="ctr"/>
            <a:r>
              <a:rPr lang="id-ID" sz="2800" dirty="0"/>
              <a:t>REFOCUSING KEGIATAN DAN ANGGARAN</a:t>
            </a:r>
          </a:p>
        </p:txBody>
      </p:sp>
      <p:sp>
        <p:nvSpPr>
          <p:cNvPr id="32" name="Rectangle 31">
            <a:extLst>
              <a:ext uri="{FF2B5EF4-FFF2-40B4-BE49-F238E27FC236}">
                <a16:creationId xmlns="" xmlns:a16="http://schemas.microsoft.com/office/drawing/2014/main" id="{4D817CEE-6F45-4964-A2FF-64DB9F6942A2}"/>
              </a:ext>
            </a:extLst>
          </p:cNvPr>
          <p:cNvSpPr/>
          <p:nvPr/>
        </p:nvSpPr>
        <p:spPr>
          <a:xfrm>
            <a:off x="259800" y="3155198"/>
            <a:ext cx="7195100" cy="491655"/>
          </a:xfrm>
          <a:prstGeom prst="rect">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33" name="Picture 2" descr="https://d30y9cdsu7xlg0.cloudfront.net/png/136243-200.png">
            <a:extLst>
              <a:ext uri="{FF2B5EF4-FFF2-40B4-BE49-F238E27FC236}">
                <a16:creationId xmlns="" xmlns:a16="http://schemas.microsoft.com/office/drawing/2014/main" id="{1DE76E7A-8E03-4BD2-968B-7B606DD8A312}"/>
              </a:ext>
            </a:extLst>
          </p:cNvPr>
          <p:cNvPicPr>
            <a:picLocks noChangeAspect="1" noChangeArrowheads="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334069" y="3167732"/>
            <a:ext cx="466585" cy="466585"/>
          </a:xfrm>
          <a:prstGeom prst="rect">
            <a:avLst/>
          </a:prstGeom>
          <a:solidFill>
            <a:srgbClr val="FFFF00"/>
          </a:solidFill>
          <a:extLst/>
        </p:spPr>
      </p:pic>
      <p:sp>
        <p:nvSpPr>
          <p:cNvPr id="34" name="TextBox 33">
            <a:extLst>
              <a:ext uri="{FF2B5EF4-FFF2-40B4-BE49-F238E27FC236}">
                <a16:creationId xmlns="" xmlns:a16="http://schemas.microsoft.com/office/drawing/2014/main" id="{C830F69C-9FB0-491B-9DB0-C05532CD036B}"/>
              </a:ext>
            </a:extLst>
          </p:cNvPr>
          <p:cNvSpPr txBox="1"/>
          <p:nvPr/>
        </p:nvSpPr>
        <p:spPr>
          <a:xfrm>
            <a:off x="874922" y="3262524"/>
            <a:ext cx="6491077" cy="276999"/>
          </a:xfrm>
          <a:prstGeom prst="rect">
            <a:avLst/>
          </a:prstGeom>
          <a:noFill/>
        </p:spPr>
        <p:txBody>
          <a:bodyPr wrap="square" rtlCol="0">
            <a:spAutoFit/>
          </a:bodyPr>
          <a:lstStyle/>
          <a:p>
            <a:r>
              <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Jumlah dana yang dapat di hemat </a:t>
            </a: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sebesar </a:t>
            </a:r>
            <a:r>
              <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Rp. </a:t>
            </a: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355.769.463,-</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36" name="Picture 35">
            <a:extLst>
              <a:ext uri="{FF2B5EF4-FFF2-40B4-BE49-F238E27FC236}">
                <a16:creationId xmlns="" xmlns:a16="http://schemas.microsoft.com/office/drawing/2014/main" id="{42246E47-C389-4C89-9477-1C4AE11609C8}"/>
              </a:ext>
            </a:extLst>
          </p:cNvPr>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349617" y="1838002"/>
            <a:ext cx="286949" cy="286949"/>
          </a:xfrm>
          <a:prstGeom prst="rect">
            <a:avLst/>
          </a:prstGeom>
        </p:spPr>
      </p:pic>
      <p:sp>
        <p:nvSpPr>
          <p:cNvPr id="38" name="TextBox 37">
            <a:extLst>
              <a:ext uri="{FF2B5EF4-FFF2-40B4-BE49-F238E27FC236}">
                <a16:creationId xmlns="" xmlns:a16="http://schemas.microsoft.com/office/drawing/2014/main" id="{72F56621-D4BD-4DAC-913A-CCD7C85F61E9}"/>
              </a:ext>
            </a:extLst>
          </p:cNvPr>
          <p:cNvSpPr txBox="1"/>
          <p:nvPr/>
        </p:nvSpPr>
        <p:spPr>
          <a:xfrm>
            <a:off x="726382" y="1821804"/>
            <a:ext cx="10779817" cy="1015663"/>
          </a:xfrm>
          <a:prstGeom prst="rect">
            <a:avLst/>
          </a:prstGeom>
          <a:noFill/>
        </p:spPr>
        <p:txBody>
          <a:bodyPr wrap="square" rtlCol="0">
            <a:spAutoFit/>
          </a:bodyPr>
          <a:lstStyle/>
          <a:p>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APBD 2019 :</a:t>
            </a:r>
          </a:p>
          <a:p>
            <a:pPr marL="171450" indent="-171450">
              <a:buFontTx/>
              <a:buChar char="-"/>
            </a:pP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Jumlah kegiatan pada pagu Tahun Anggaran 2019 sebanyak 29 kegiatan dengan alokasi anggaran sebesar Rp. 5.688.213.000,-</a:t>
            </a:r>
          </a:p>
          <a:p>
            <a:pPr marL="171450" indent="-171450"/>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    Sedangkan realisasi anggaran sebesar Rp. 5.332.443.537,-</a:t>
            </a:r>
          </a:p>
          <a:p>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Sehingga jumlah dana yang bisa di efisiensi tahun 2019 sebesar Rp. 355.769.463,-</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39" name="Rectangle 38">
            <a:extLst>
              <a:ext uri="{FF2B5EF4-FFF2-40B4-BE49-F238E27FC236}">
                <a16:creationId xmlns="" xmlns:a16="http://schemas.microsoft.com/office/drawing/2014/main" id="{57DCF34C-D188-4E8A-8E82-6A4F7F291AC6}"/>
              </a:ext>
            </a:extLst>
          </p:cNvPr>
          <p:cNvSpPr/>
          <p:nvPr/>
        </p:nvSpPr>
        <p:spPr>
          <a:xfrm>
            <a:off x="486673" y="3837093"/>
            <a:ext cx="7195100" cy="491655"/>
          </a:xfrm>
          <a:prstGeom prst="rect">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40" name="Picture 2" descr="https://d30y9cdsu7xlg0.cloudfront.net/png/136243-200.png">
            <a:extLst>
              <a:ext uri="{FF2B5EF4-FFF2-40B4-BE49-F238E27FC236}">
                <a16:creationId xmlns="" xmlns:a16="http://schemas.microsoft.com/office/drawing/2014/main" id="{17323777-4381-43E2-BCE8-4E5BF8EE3F39}"/>
              </a:ext>
            </a:extLst>
          </p:cNvPr>
          <p:cNvPicPr>
            <a:picLocks noChangeAspect="1" noChangeArrowheads="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60942" y="3849627"/>
            <a:ext cx="466585" cy="466585"/>
          </a:xfrm>
          <a:prstGeom prst="rect">
            <a:avLst/>
          </a:prstGeom>
          <a:solidFill>
            <a:srgbClr val="FFFF00"/>
          </a:solidFill>
          <a:extLst/>
        </p:spPr>
      </p:pic>
      <p:sp>
        <p:nvSpPr>
          <p:cNvPr id="41" name="TextBox 40">
            <a:extLst>
              <a:ext uri="{FF2B5EF4-FFF2-40B4-BE49-F238E27FC236}">
                <a16:creationId xmlns="" xmlns:a16="http://schemas.microsoft.com/office/drawing/2014/main" id="{4036EE33-B2AA-4D2F-BC40-23B1C4AE5098}"/>
              </a:ext>
            </a:extLst>
          </p:cNvPr>
          <p:cNvSpPr txBox="1"/>
          <p:nvPr/>
        </p:nvSpPr>
        <p:spPr>
          <a:xfrm>
            <a:off x="1101795" y="3944419"/>
            <a:ext cx="6491077" cy="276999"/>
          </a:xfrm>
          <a:prstGeom prst="rect">
            <a:avLst/>
          </a:prstGeom>
          <a:noFill/>
        </p:spPr>
        <p:txBody>
          <a:bodyPr wrap="square" rtlCol="0">
            <a:spAutoFit/>
          </a:bodyPr>
          <a:lstStyle/>
          <a:p>
            <a:r>
              <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Digunakan untuk mencapai sasaran OPD sebesar </a:t>
            </a: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Rp.3.741.504.074 </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Rectangle 41">
            <a:extLst>
              <a:ext uri="{FF2B5EF4-FFF2-40B4-BE49-F238E27FC236}">
                <a16:creationId xmlns="" xmlns:a16="http://schemas.microsoft.com/office/drawing/2014/main" id="{3FE0919F-E4B3-468E-80CD-33E0C08FA641}"/>
              </a:ext>
            </a:extLst>
          </p:cNvPr>
          <p:cNvSpPr/>
          <p:nvPr/>
        </p:nvSpPr>
        <p:spPr>
          <a:xfrm>
            <a:off x="481563" y="4475449"/>
            <a:ext cx="7195100" cy="491655"/>
          </a:xfrm>
          <a:prstGeom prst="rect">
            <a:avLst/>
          </a:prstGeom>
          <a:solidFill>
            <a:schemeClr val="accent4">
              <a:lumMod val="60000"/>
              <a:lumOff val="4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43" name="Picture 2" descr="https://d30y9cdsu7xlg0.cloudfront.net/png/136243-200.png">
            <a:extLst>
              <a:ext uri="{FF2B5EF4-FFF2-40B4-BE49-F238E27FC236}">
                <a16:creationId xmlns="" xmlns:a16="http://schemas.microsoft.com/office/drawing/2014/main" id="{0C6E8FF7-5FAD-4DA3-82AF-C9BEAB630D0B}"/>
              </a:ext>
            </a:extLst>
          </p:cNvPr>
          <p:cNvPicPr>
            <a:picLocks noChangeAspect="1" noChangeArrowheads="1"/>
          </p:cNvPicPr>
          <p:nvPr/>
        </p:nvPicPr>
        <p:blipFill>
          <a:blip r:embed="rId2" cstate="print">
            <a:duotone>
              <a:schemeClr val="accent6">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55832" y="4487983"/>
            <a:ext cx="466585" cy="466585"/>
          </a:xfrm>
          <a:prstGeom prst="rect">
            <a:avLst/>
          </a:prstGeom>
          <a:solidFill>
            <a:srgbClr val="FFFF00"/>
          </a:solidFill>
          <a:extLst/>
        </p:spPr>
      </p:pic>
      <p:sp>
        <p:nvSpPr>
          <p:cNvPr id="44" name="TextBox 43">
            <a:extLst>
              <a:ext uri="{FF2B5EF4-FFF2-40B4-BE49-F238E27FC236}">
                <a16:creationId xmlns="" xmlns:a16="http://schemas.microsoft.com/office/drawing/2014/main" id="{7409330D-5068-434A-88BF-05D7C9FFA3D5}"/>
              </a:ext>
            </a:extLst>
          </p:cNvPr>
          <p:cNvSpPr txBox="1"/>
          <p:nvPr/>
        </p:nvSpPr>
        <p:spPr>
          <a:xfrm>
            <a:off x="1096685" y="4582775"/>
            <a:ext cx="6491077" cy="276999"/>
          </a:xfrm>
          <a:prstGeom prst="rect">
            <a:avLst/>
          </a:prstGeom>
          <a:noFill/>
        </p:spPr>
        <p:txBody>
          <a:bodyPr wrap="square" rtlCol="0">
            <a:spAutoFit/>
          </a:bodyPr>
          <a:lstStyle/>
          <a:p>
            <a:r>
              <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Digunakan untuk </a:t>
            </a: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mencapai </a:t>
            </a:r>
            <a:r>
              <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sasaran RPJMD sebesar Rp. </a:t>
            </a:r>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617.585.000,-</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xmlns="" id="{F6FE1E73-283C-44EF-8A5E-FA0786B3E395}"/>
              </a:ext>
            </a:extLst>
          </p:cNvPr>
          <p:cNvSpPr txBox="1">
            <a:spLocks/>
          </p:cNvSpPr>
          <p:nvPr/>
        </p:nvSpPr>
        <p:spPr>
          <a:xfrm>
            <a:off x="477631" y="1"/>
            <a:ext cx="9931564" cy="31750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4800" dirty="0" smtClean="0"/>
              <a:t>                        </a:t>
            </a:r>
            <a:r>
              <a:rPr lang="id-ID"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INOVASI</a:t>
            </a:r>
            <a:endParaRPr lang="id-ID" sz="5400" dirty="0"/>
          </a:p>
        </p:txBody>
      </p:sp>
      <p:sp>
        <p:nvSpPr>
          <p:cNvPr id="58" name="Rectangle 57"/>
          <p:cNvSpPr>
            <a:spLocks noChangeArrowheads="1"/>
          </p:cNvSpPr>
          <p:nvPr/>
        </p:nvSpPr>
        <p:spPr bwMode="auto">
          <a:xfrm>
            <a:off x="3022600" y="5613400"/>
            <a:ext cx="8293099" cy="738664"/>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square">
            <a:spAutoFit/>
          </a:bodyPr>
          <a:lstStyle/>
          <a:p>
            <a:r>
              <a:rPr lang="en-US" sz="1400" dirty="0"/>
              <a:t>“</a:t>
            </a:r>
            <a:r>
              <a:rPr lang="en-US" sz="1400" dirty="0" err="1"/>
              <a:t>Telunjuk</a:t>
            </a:r>
            <a:r>
              <a:rPr lang="en-US" sz="1400" dirty="0"/>
              <a:t> </a:t>
            </a:r>
            <a:r>
              <a:rPr lang="en-US" sz="1400" dirty="0" err="1"/>
              <a:t>Sakti</a:t>
            </a:r>
            <a:r>
              <a:rPr lang="en-US" sz="1400" dirty="0"/>
              <a:t>” …yang </a:t>
            </a:r>
            <a:r>
              <a:rPr lang="en-US" sz="1400" dirty="0" err="1" smtClean="0"/>
              <a:t>berisi</a:t>
            </a:r>
            <a:r>
              <a:rPr lang="id-ID" sz="1400" dirty="0" smtClean="0"/>
              <a:t> </a:t>
            </a:r>
            <a:r>
              <a:rPr lang="en-US" sz="1400" dirty="0" smtClean="0"/>
              <a:t>15 </a:t>
            </a:r>
            <a:r>
              <a:rPr lang="en-US" sz="1400" dirty="0" err="1"/>
              <a:t>Layanan</a:t>
            </a:r>
            <a:r>
              <a:rPr lang="en-US" sz="1400" dirty="0"/>
              <a:t> </a:t>
            </a:r>
            <a:r>
              <a:rPr lang="en-US" sz="1400" dirty="0" err="1"/>
              <a:t>Adminduk</a:t>
            </a:r>
            <a:r>
              <a:rPr lang="en-US" sz="1400" dirty="0"/>
              <a:t> Online </a:t>
            </a:r>
            <a:r>
              <a:rPr lang="en-US" sz="1400" dirty="0" err="1"/>
              <a:t>lewat</a:t>
            </a:r>
            <a:r>
              <a:rPr lang="en-US" sz="1400" dirty="0"/>
              <a:t> android, </a:t>
            </a:r>
            <a:r>
              <a:rPr lang="en-US" sz="1400" dirty="0" err="1"/>
              <a:t>loket</a:t>
            </a:r>
            <a:r>
              <a:rPr lang="en-US" sz="1400" dirty="0"/>
              <a:t> online </a:t>
            </a:r>
            <a:r>
              <a:rPr lang="id-ID" sz="1400" dirty="0" smtClean="0"/>
              <a:t>294 </a:t>
            </a:r>
            <a:r>
              <a:rPr lang="en-US" sz="1400" dirty="0" err="1" smtClean="0"/>
              <a:t>desa</a:t>
            </a:r>
            <a:r>
              <a:rPr lang="en-US" sz="1400" dirty="0" smtClean="0"/>
              <a:t>/</a:t>
            </a:r>
            <a:r>
              <a:rPr lang="en-US" sz="1400" dirty="0" err="1" smtClean="0"/>
              <a:t>kel</a:t>
            </a:r>
            <a:r>
              <a:rPr lang="en-US" sz="1400" dirty="0" smtClean="0"/>
              <a:t> </a:t>
            </a:r>
            <a:r>
              <a:rPr lang="en-US" sz="1400" dirty="0" err="1"/>
              <a:t>dan</a:t>
            </a:r>
            <a:r>
              <a:rPr lang="en-US" sz="1400" dirty="0"/>
              <a:t> </a:t>
            </a:r>
            <a:r>
              <a:rPr lang="en-US" sz="1400" dirty="0" err="1"/>
              <a:t>loket</a:t>
            </a:r>
            <a:r>
              <a:rPr lang="en-US" sz="1400" dirty="0"/>
              <a:t> </a:t>
            </a:r>
            <a:r>
              <a:rPr lang="en-US" sz="1400" dirty="0" smtClean="0"/>
              <a:t>online</a:t>
            </a:r>
            <a:r>
              <a:rPr lang="id-ID" sz="1400" dirty="0" smtClean="0"/>
              <a:t> 25 </a:t>
            </a:r>
            <a:r>
              <a:rPr lang="en-US" sz="1400" dirty="0" smtClean="0"/>
              <a:t> </a:t>
            </a:r>
            <a:r>
              <a:rPr lang="en-US" sz="1400" dirty="0" err="1"/>
              <a:t>kecamatan</a:t>
            </a:r>
            <a:r>
              <a:rPr lang="en-US" sz="1400" dirty="0"/>
              <a:t>. </a:t>
            </a:r>
            <a:endParaRPr lang="id-ID" sz="1400" dirty="0"/>
          </a:p>
          <a:p>
            <a:r>
              <a:rPr lang="id-ID" sz="1400" dirty="0"/>
              <a:t>SMS Gateway  Adminduk</a:t>
            </a:r>
          </a:p>
        </p:txBody>
      </p:sp>
      <p:sp>
        <p:nvSpPr>
          <p:cNvPr id="7" name="Rounded Rectangle 6"/>
          <p:cNvSpPr/>
          <p:nvPr/>
        </p:nvSpPr>
        <p:spPr>
          <a:xfrm>
            <a:off x="3670300" y="1066800"/>
            <a:ext cx="2527300" cy="6477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600" dirty="0" smtClean="0"/>
              <a:t>* Akta Kelahiran, KK, KIA</a:t>
            </a:r>
            <a:endParaRPr lang="id-ID" sz="1600" dirty="0"/>
          </a:p>
        </p:txBody>
      </p:sp>
      <p:sp>
        <p:nvSpPr>
          <p:cNvPr id="8" name="Rounded Rectangle 7"/>
          <p:cNvSpPr/>
          <p:nvPr/>
        </p:nvSpPr>
        <p:spPr>
          <a:xfrm>
            <a:off x="6591300" y="1104900"/>
            <a:ext cx="2222500" cy="7239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 Akta Kematian, KK, KTP</a:t>
            </a:r>
            <a:endParaRPr lang="id-ID" dirty="0"/>
          </a:p>
        </p:txBody>
      </p:sp>
      <p:sp>
        <p:nvSpPr>
          <p:cNvPr id="9" name="Rounded Rectangle 8"/>
          <p:cNvSpPr/>
          <p:nvPr/>
        </p:nvSpPr>
        <p:spPr>
          <a:xfrm>
            <a:off x="9029700" y="901700"/>
            <a:ext cx="1905000" cy="1092200"/>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 Surat Pindah </a:t>
            </a:r>
            <a:r>
              <a:rPr lang="id-ID" sz="1600" dirty="0" smtClean="0"/>
              <a:t>datang</a:t>
            </a:r>
            <a:r>
              <a:rPr lang="id-ID" dirty="0" smtClean="0"/>
              <a:t>, KK, KTP</a:t>
            </a:r>
            <a:endParaRPr lang="id-ID" dirty="0"/>
          </a:p>
        </p:txBody>
      </p:sp>
      <p:sp>
        <p:nvSpPr>
          <p:cNvPr id="13" name="Rounded Rectangle 12"/>
          <p:cNvSpPr/>
          <p:nvPr/>
        </p:nvSpPr>
        <p:spPr>
          <a:xfrm>
            <a:off x="584200" y="685800"/>
            <a:ext cx="2298700" cy="8763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1600" dirty="0" smtClean="0"/>
          </a:p>
          <a:p>
            <a:pPr algn="ctr"/>
            <a:r>
              <a:rPr lang="id-ID" sz="1600" dirty="0" smtClean="0"/>
              <a:t>A.Program Three in One</a:t>
            </a:r>
            <a:endParaRPr lang="id-ID" sz="1600" dirty="0"/>
          </a:p>
        </p:txBody>
      </p:sp>
      <p:sp>
        <p:nvSpPr>
          <p:cNvPr id="21" name="Rounded Rectangle 20"/>
          <p:cNvSpPr/>
          <p:nvPr/>
        </p:nvSpPr>
        <p:spPr>
          <a:xfrm>
            <a:off x="533400" y="1714500"/>
            <a:ext cx="2362200" cy="8763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t>B.Jemput bola perekaman KTP -el</a:t>
            </a:r>
          </a:p>
        </p:txBody>
      </p:sp>
      <p:sp>
        <p:nvSpPr>
          <p:cNvPr id="22" name="Rounded Rectangle 21"/>
          <p:cNvSpPr/>
          <p:nvPr/>
        </p:nvSpPr>
        <p:spPr>
          <a:xfrm>
            <a:off x="3695700" y="1841500"/>
            <a:ext cx="2501900" cy="7747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id-ID" dirty="0" smtClean="0"/>
              <a:t>Desa/ Kelurahan</a:t>
            </a:r>
          </a:p>
        </p:txBody>
      </p:sp>
      <p:sp>
        <p:nvSpPr>
          <p:cNvPr id="23" name="Rounded Rectangle 22"/>
          <p:cNvSpPr/>
          <p:nvPr/>
        </p:nvSpPr>
        <p:spPr>
          <a:xfrm>
            <a:off x="6235700" y="1905000"/>
            <a:ext cx="2768600" cy="6477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id-ID" dirty="0" smtClean="0"/>
              <a:t>Sekolah</a:t>
            </a:r>
          </a:p>
        </p:txBody>
      </p:sp>
      <p:cxnSp>
        <p:nvCxnSpPr>
          <p:cNvPr id="25" name="Straight Arrow Connector 24"/>
          <p:cNvCxnSpPr/>
          <p:nvPr/>
        </p:nvCxnSpPr>
        <p:spPr>
          <a:xfrm>
            <a:off x="2844800" y="1816100"/>
            <a:ext cx="990600" cy="749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520700" y="2730500"/>
            <a:ext cx="2552700" cy="13970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t>C. Layanan jemput bola perekaman KTP el bagi penduduk berkebutuhan  Khusus</a:t>
            </a:r>
            <a:endParaRPr lang="id-ID" sz="1600" dirty="0"/>
          </a:p>
        </p:txBody>
      </p:sp>
      <p:sp>
        <p:nvSpPr>
          <p:cNvPr id="30" name="Rounded Rectangle 29"/>
          <p:cNvSpPr/>
          <p:nvPr/>
        </p:nvSpPr>
        <p:spPr>
          <a:xfrm>
            <a:off x="3314700" y="2832100"/>
            <a:ext cx="3086100" cy="11303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t>D. Mobiling PelayananAdminduk di Car free Sunday</a:t>
            </a:r>
            <a:endParaRPr lang="id-ID" sz="1600" dirty="0"/>
          </a:p>
        </p:txBody>
      </p:sp>
      <p:sp>
        <p:nvSpPr>
          <p:cNvPr id="31" name="Rounded Rectangle 30"/>
          <p:cNvSpPr/>
          <p:nvPr/>
        </p:nvSpPr>
        <p:spPr>
          <a:xfrm>
            <a:off x="6565900" y="2679700"/>
            <a:ext cx="3098800" cy="13208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t>E. Jemput Bola Akta-akta Pencatatan Sipil di 25 Kecamatan di Kabupaten Wonogiri</a:t>
            </a:r>
          </a:p>
        </p:txBody>
      </p:sp>
      <p:sp>
        <p:nvSpPr>
          <p:cNvPr id="32" name="Rounded Rectangle 31"/>
          <p:cNvSpPr/>
          <p:nvPr/>
        </p:nvSpPr>
        <p:spPr>
          <a:xfrm flipH="1">
            <a:off x="9601200" y="1943100"/>
            <a:ext cx="2032000" cy="215900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400" dirty="0" smtClean="0"/>
              <a:t>. KADAL SAKTI Kerjasama </a:t>
            </a:r>
            <a:r>
              <a:rPr lang="id-ID" sz="1400" dirty="0" smtClean="0">
                <a:solidFill>
                  <a:schemeClr val="tx1">
                    <a:lumMod val="85000"/>
                  </a:schemeClr>
                </a:solidFill>
              </a:rPr>
              <a:t>Pemanfaatan Data dengan 26 OPD dan 25 </a:t>
            </a:r>
            <a:r>
              <a:rPr lang="id-ID" sz="1400" dirty="0" smtClean="0"/>
              <a:t>Kecamatan </a:t>
            </a:r>
          </a:p>
        </p:txBody>
      </p:sp>
      <p:sp>
        <p:nvSpPr>
          <p:cNvPr id="33" name="Text Placeholder 32"/>
          <p:cNvSpPr>
            <a:spLocks noGrp="1"/>
          </p:cNvSpPr>
          <p:nvPr>
            <p:ph type="body" sz="half" idx="2"/>
          </p:nvPr>
        </p:nvSpPr>
        <p:spPr>
          <a:xfrm>
            <a:off x="3352800" y="4216400"/>
            <a:ext cx="2501900" cy="12954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normAutofit/>
          </a:bodyPr>
          <a:lstStyle/>
          <a:p>
            <a:pPr algn="ctr"/>
            <a:r>
              <a:rPr lang="id-ID" sz="1600" dirty="0" smtClean="0"/>
              <a:t>  PAK POS: Pengiriman Adminduk Kependudukan  melalui POS</a:t>
            </a:r>
          </a:p>
          <a:p>
            <a:pPr algn="ctr"/>
            <a:endParaRPr lang="id-ID" sz="1600" dirty="0" smtClean="0"/>
          </a:p>
        </p:txBody>
      </p:sp>
      <p:sp>
        <p:nvSpPr>
          <p:cNvPr id="34" name="Rounded Rectangle 33"/>
          <p:cNvSpPr/>
          <p:nvPr/>
        </p:nvSpPr>
        <p:spPr>
          <a:xfrm>
            <a:off x="6146800" y="4076700"/>
            <a:ext cx="3390900" cy="13716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1600" dirty="0" smtClean="0"/>
              <a:t>* Inovasi “ ANAK LANTIP “ anak Lahir Adminduk Tertib : dilakukan kerjasama dengan Rumah Bersalin, Rumah Sakit, BPJS Kesehatan</a:t>
            </a:r>
            <a:endParaRPr lang="id-ID" sz="1600" dirty="0"/>
          </a:p>
        </p:txBody>
      </p:sp>
      <p:sp>
        <p:nvSpPr>
          <p:cNvPr id="35" name="Rounded Rectangle 34"/>
          <p:cNvSpPr/>
          <p:nvPr/>
        </p:nvSpPr>
        <p:spPr>
          <a:xfrm>
            <a:off x="660400" y="4267200"/>
            <a:ext cx="2006600" cy="13589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1600" dirty="0" smtClean="0"/>
              <a:t>F. INOVASI TELUNJUK SAKTI</a:t>
            </a:r>
          </a:p>
        </p:txBody>
      </p:sp>
      <p:cxnSp>
        <p:nvCxnSpPr>
          <p:cNvPr id="57" name="Straight Arrow Connector 56"/>
          <p:cNvCxnSpPr/>
          <p:nvPr/>
        </p:nvCxnSpPr>
        <p:spPr>
          <a:xfrm>
            <a:off x="2857500" y="914400"/>
            <a:ext cx="3937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2794000" y="1866900"/>
            <a:ext cx="35687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2832100" y="977900"/>
            <a:ext cx="6629400" cy="50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flipH="1">
            <a:off x="9918700" y="4216400"/>
            <a:ext cx="1790700" cy="124460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1600" dirty="0" smtClean="0"/>
              <a:t>F* INOVASI AYO SKAK</a:t>
            </a:r>
            <a:endParaRPr lang="id-ID" sz="1600" dirty="0"/>
          </a:p>
        </p:txBody>
      </p:sp>
      <p:cxnSp>
        <p:nvCxnSpPr>
          <p:cNvPr id="55" name="Straight Arrow Connector 54"/>
          <p:cNvCxnSpPr/>
          <p:nvPr/>
        </p:nvCxnSpPr>
        <p:spPr>
          <a:xfrm flipV="1">
            <a:off x="2540000" y="4406900"/>
            <a:ext cx="1054100" cy="635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V="1">
            <a:off x="2565400" y="5041900"/>
            <a:ext cx="7480300" cy="38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2578100" y="5118100"/>
            <a:ext cx="3479800" cy="88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578100" y="5130800"/>
            <a:ext cx="520700" cy="482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29416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1A66E7C-3B6F-4B93-B07B-A922D61886FE}"/>
              </a:ext>
            </a:extLst>
          </p:cNvPr>
          <p:cNvSpPr txBox="1">
            <a:spLocks/>
          </p:cNvSpPr>
          <p:nvPr/>
        </p:nvSpPr>
        <p:spPr>
          <a:xfrm>
            <a:off x="0" y="5586"/>
            <a:ext cx="11137900" cy="79298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2000" dirty="0" smtClean="0"/>
              <a:t>TARGET DAN CAPAIAN KINERJA TAHUN 2019 dan Tahun 2020 TW.I dan TW.II</a:t>
            </a:r>
          </a:p>
        </p:txBody>
      </p:sp>
      <p:graphicFrame>
        <p:nvGraphicFramePr>
          <p:cNvPr id="5" name="Table 4"/>
          <p:cNvGraphicFramePr>
            <a:graphicFrameLocks noGrp="1"/>
          </p:cNvGraphicFramePr>
          <p:nvPr>
            <p:extLst>
              <p:ext uri="{D42A27DB-BD31-4B8C-83A1-F6EECF244321}">
                <p14:modId xmlns:p14="http://schemas.microsoft.com/office/powerpoint/2010/main" xmlns="" val="3394244782"/>
              </p:ext>
            </p:extLst>
          </p:nvPr>
        </p:nvGraphicFramePr>
        <p:xfrm>
          <a:off x="0" y="382352"/>
          <a:ext cx="11493795" cy="6475648"/>
        </p:xfrm>
        <a:graphic>
          <a:graphicData uri="http://schemas.openxmlformats.org/drawingml/2006/table">
            <a:tbl>
              <a:tblPr firstRow="1" bandRow="1">
                <a:tableStyleId>{21E4AEA4-8DFA-4A89-87EB-49C32662AFE0}</a:tableStyleId>
              </a:tblPr>
              <a:tblGrid>
                <a:gridCol w="558800"/>
                <a:gridCol w="1686656"/>
                <a:gridCol w="1769948"/>
                <a:gridCol w="1122728"/>
                <a:gridCol w="780068"/>
                <a:gridCol w="1465388"/>
                <a:gridCol w="1122728"/>
                <a:gridCol w="1122728"/>
                <a:gridCol w="1122728"/>
                <a:gridCol w="742023"/>
              </a:tblGrid>
              <a:tr h="295989">
                <a:tc rowSpan="2">
                  <a:txBody>
                    <a:bodyPr/>
                    <a:lstStyle/>
                    <a:p>
                      <a:pPr algn="ctr"/>
                      <a:r>
                        <a:rPr lang="id-ID" sz="1200" dirty="0" smtClean="0"/>
                        <a:t>NO</a:t>
                      </a:r>
                      <a:endParaRPr lang="id-ID" sz="1200" dirty="0"/>
                    </a:p>
                  </a:txBody>
                  <a:tcPr anchor="ctr"/>
                </a:tc>
                <a:tc rowSpan="2">
                  <a:txBody>
                    <a:bodyPr/>
                    <a:lstStyle/>
                    <a:p>
                      <a:pPr algn="ctr"/>
                      <a:r>
                        <a:rPr lang="id-ID" sz="1200" dirty="0" smtClean="0"/>
                        <a:t>Sasaran</a:t>
                      </a:r>
                      <a:endParaRPr lang="id-ID" sz="1200" dirty="0"/>
                    </a:p>
                  </a:txBody>
                  <a:tcPr anchor="ctr"/>
                </a:tc>
                <a:tc rowSpan="2">
                  <a:txBody>
                    <a:bodyPr/>
                    <a:lstStyle/>
                    <a:p>
                      <a:pPr algn="ctr"/>
                      <a:r>
                        <a:rPr lang="id-ID" sz="1200" dirty="0" smtClean="0"/>
                        <a:t>Indikator Kinerja</a:t>
                      </a:r>
                      <a:endParaRPr lang="id-ID" sz="1200" dirty="0"/>
                    </a:p>
                  </a:txBody>
                  <a:tcPr anchor="ctr"/>
                </a:tc>
                <a:tc rowSpan="2">
                  <a:txBody>
                    <a:bodyPr/>
                    <a:lstStyle/>
                    <a:p>
                      <a:pPr algn="ctr"/>
                      <a:r>
                        <a:rPr lang="id-ID" sz="1200" dirty="0" smtClean="0"/>
                        <a:t>Satuan</a:t>
                      </a:r>
                      <a:endParaRPr lang="id-ID" sz="1200" dirty="0"/>
                    </a:p>
                  </a:txBody>
                  <a:tcPr anchor="ctr"/>
                </a:tc>
                <a:tc gridSpan="2">
                  <a:txBody>
                    <a:bodyPr/>
                    <a:lstStyle/>
                    <a:p>
                      <a:pPr algn="ctr"/>
                      <a:r>
                        <a:rPr lang="id-ID" sz="1200" dirty="0" smtClean="0"/>
                        <a:t>2019</a:t>
                      </a:r>
                      <a:endParaRPr lang="id-ID" sz="1200" dirty="0"/>
                    </a:p>
                  </a:txBody>
                  <a:tcPr anchor="ctr"/>
                </a:tc>
                <a:tc hMerge="1">
                  <a:txBody>
                    <a:bodyPr/>
                    <a:lstStyle/>
                    <a:p>
                      <a:endParaRPr lang="id-ID" dirty="0"/>
                    </a:p>
                  </a:txBody>
                  <a:tcPr/>
                </a:tc>
                <a:tc gridSpan="2">
                  <a:txBody>
                    <a:bodyPr/>
                    <a:lstStyle/>
                    <a:p>
                      <a:pPr algn="ctr"/>
                      <a:r>
                        <a:rPr lang="id-ID" sz="1200" dirty="0" smtClean="0"/>
                        <a:t>TW I 2020</a:t>
                      </a:r>
                      <a:endParaRPr lang="id-ID" sz="1200" dirty="0"/>
                    </a:p>
                  </a:txBody>
                  <a:tcPr anchor="ctr"/>
                </a:tc>
                <a:tc hMerge="1">
                  <a:txBody>
                    <a:bodyPr/>
                    <a:lstStyle/>
                    <a:p>
                      <a:endParaRPr lang="id-ID" dirty="0"/>
                    </a:p>
                  </a:txBody>
                  <a:tcPr/>
                </a:tc>
                <a:tc gridSpan="2">
                  <a:txBody>
                    <a:bodyPr/>
                    <a:lstStyle/>
                    <a:p>
                      <a:pPr algn="ctr"/>
                      <a:r>
                        <a:rPr lang="id-ID" sz="1200" dirty="0" smtClean="0"/>
                        <a:t>TW II 2020</a:t>
                      </a:r>
                      <a:endParaRPr lang="id-ID" sz="1200" dirty="0"/>
                    </a:p>
                  </a:txBody>
                  <a:tcPr anchor="ctr"/>
                </a:tc>
                <a:tc hMerge="1">
                  <a:txBody>
                    <a:bodyPr/>
                    <a:lstStyle/>
                    <a:p>
                      <a:endParaRPr lang="id-ID" dirty="0"/>
                    </a:p>
                  </a:txBody>
                  <a:tcPr/>
                </a:tc>
              </a:tr>
              <a:tr h="400134">
                <a:tc vMerge="1">
                  <a:txBody>
                    <a:bodyPr/>
                    <a:lstStyle/>
                    <a:p>
                      <a:endParaRPr lang="id-ID" dirty="0"/>
                    </a:p>
                  </a:txBody>
                  <a:tcPr/>
                </a:tc>
                <a:tc vMerge="1">
                  <a:txBody>
                    <a:bodyPr/>
                    <a:lstStyle/>
                    <a:p>
                      <a:endParaRPr lang="id-ID"/>
                    </a:p>
                  </a:txBody>
                  <a:tcPr/>
                </a:tc>
                <a:tc vMerge="1">
                  <a:txBody>
                    <a:bodyPr/>
                    <a:lstStyle/>
                    <a:p>
                      <a:endParaRPr lang="id-ID" dirty="0"/>
                    </a:p>
                  </a:txBody>
                  <a:tcPr/>
                </a:tc>
                <a:tc vMerge="1">
                  <a:txBody>
                    <a:bodyPr/>
                    <a:lstStyle/>
                    <a:p>
                      <a:endParaRPr lang="id-ID" dirty="0"/>
                    </a:p>
                  </a:txBody>
                  <a:tcP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smtClean="0"/>
                        <a:t>Target</a:t>
                      </a:r>
                      <a:endParaRPr lang="id-ID" sz="1200" dirty="0"/>
                    </a:p>
                  </a:txBody>
                  <a:tcPr anchor="ctr"/>
                </a:tc>
                <a:tc>
                  <a:txBody>
                    <a:bodyPr/>
                    <a:lstStyle/>
                    <a:p>
                      <a:pPr algn="ctr"/>
                      <a:r>
                        <a:rPr lang="id-ID" sz="1200" dirty="0" smtClean="0"/>
                        <a:t>Realisasi</a:t>
                      </a:r>
                      <a:endParaRPr lang="id-ID" sz="1200" dirty="0"/>
                    </a:p>
                  </a:txBody>
                  <a:tcPr anchor="ctr"/>
                </a:tc>
              </a:tr>
              <a:tr h="1085294">
                <a:tc>
                  <a:txBody>
                    <a:bodyPr/>
                    <a:lstStyle/>
                    <a:p>
                      <a:r>
                        <a:rPr lang="id-ID" sz="1200" dirty="0" smtClean="0"/>
                        <a:t>1.</a:t>
                      </a:r>
                      <a:endParaRPr lang="id-ID" sz="1200" dirty="0"/>
                    </a:p>
                  </a:txBody>
                  <a:tcPr/>
                </a:tc>
                <a:tc>
                  <a:txBody>
                    <a:bodyPr/>
                    <a:lstStyle/>
                    <a:p>
                      <a:r>
                        <a:rPr lang="id-ID" sz="1200" dirty="0" smtClean="0"/>
                        <a:t>Meningkatnya tertib administrasi kependudukan di Kabupaten Wonogiri</a:t>
                      </a:r>
                      <a:endParaRPr lang="id-ID" sz="1200" dirty="0"/>
                    </a:p>
                  </a:txBody>
                  <a:tcPr/>
                </a:tc>
                <a:tc>
                  <a:txBody>
                    <a:bodyPr/>
                    <a:lstStyle/>
                    <a:p>
                      <a:r>
                        <a:rPr lang="id-ID" sz="1200" dirty="0" smtClean="0"/>
                        <a:t>Persentase kepemilikan dokumen KTP-el</a:t>
                      </a:r>
                      <a:endParaRPr lang="id-ID" sz="1200" dirty="0"/>
                    </a:p>
                  </a:txBody>
                  <a:tcPr/>
                </a:tc>
                <a:tc>
                  <a:txBody>
                    <a:bodyPr/>
                    <a:lstStyle/>
                    <a:p>
                      <a:pPr algn="ctr"/>
                      <a:r>
                        <a:rPr lang="id-ID" sz="1200" dirty="0" smtClean="0"/>
                        <a:t>Keping</a:t>
                      </a:r>
                      <a:endParaRPr lang="id-ID" sz="1200" dirty="0"/>
                    </a:p>
                  </a:txBody>
                  <a:tcPr/>
                </a:tc>
                <a:tc>
                  <a:txBody>
                    <a:bodyPr/>
                    <a:lstStyle/>
                    <a:p>
                      <a:pPr algn="ctr"/>
                      <a:r>
                        <a:rPr lang="id-ID" sz="1400" dirty="0" smtClean="0">
                          <a:solidFill>
                            <a:srgbClr val="002060"/>
                          </a:solidFill>
                        </a:rPr>
                        <a:t>96.50</a:t>
                      </a:r>
                      <a:endParaRPr lang="id-ID" sz="1400" dirty="0"/>
                    </a:p>
                  </a:txBody>
                  <a:tcPr/>
                </a:tc>
                <a:tc>
                  <a:txBody>
                    <a:bodyPr/>
                    <a:lstStyle/>
                    <a:p>
                      <a:pPr algn="ctr"/>
                      <a:r>
                        <a:rPr lang="id-ID" sz="1400" dirty="0" smtClean="0"/>
                        <a:t>96.56</a:t>
                      </a:r>
                      <a:endParaRPr lang="id-ID" sz="1400" dirty="0"/>
                    </a:p>
                  </a:txBody>
                  <a:tcPr/>
                </a:tc>
                <a:tc>
                  <a:txBody>
                    <a:bodyPr/>
                    <a:lstStyle/>
                    <a:p>
                      <a:pPr algn="ctr"/>
                      <a:r>
                        <a:rPr lang="id-ID" sz="1400" dirty="0" smtClean="0">
                          <a:solidFill>
                            <a:srgbClr val="002060"/>
                          </a:solidFill>
                        </a:rPr>
                        <a:t>96.6 </a:t>
                      </a:r>
                      <a:endParaRPr lang="id-ID" sz="1400" dirty="0"/>
                    </a:p>
                  </a:txBody>
                  <a:tcPr/>
                </a:tc>
                <a:tc>
                  <a:txBody>
                    <a:bodyPr/>
                    <a:lstStyle/>
                    <a:p>
                      <a:pPr algn="ctr"/>
                      <a:r>
                        <a:rPr lang="id-ID" sz="1400" dirty="0" smtClean="0"/>
                        <a:t>97,49</a:t>
                      </a:r>
                      <a:endParaRPr lang="id-ID" sz="1400" dirty="0"/>
                    </a:p>
                  </a:txBody>
                  <a:tcPr/>
                </a:tc>
                <a:tc>
                  <a:txBody>
                    <a:bodyPr/>
                    <a:lstStyle/>
                    <a:p>
                      <a:pPr algn="ctr"/>
                      <a:r>
                        <a:rPr lang="id-ID" sz="1400" dirty="0" smtClean="0"/>
                        <a:t>96.75</a:t>
                      </a:r>
                      <a:endParaRPr lang="id-ID" sz="1400" dirty="0"/>
                    </a:p>
                  </a:txBody>
                  <a:tcPr/>
                </a:tc>
                <a:tc>
                  <a:txBody>
                    <a:bodyPr/>
                    <a:lstStyle/>
                    <a:p>
                      <a:pPr algn="ctr"/>
                      <a:r>
                        <a:rPr lang="id-ID" sz="1400" dirty="0" smtClean="0"/>
                        <a:t>97.12</a:t>
                      </a:r>
                      <a:endParaRPr lang="id-ID" sz="1400" dirty="0"/>
                    </a:p>
                  </a:txBody>
                  <a:tcPr/>
                </a:tc>
              </a:tr>
              <a:tr h="887968">
                <a:tc>
                  <a:txBody>
                    <a:bodyPr/>
                    <a:lstStyle/>
                    <a:p>
                      <a:endParaRPr lang="id-ID" sz="1200"/>
                    </a:p>
                  </a:txBody>
                  <a:tcPr/>
                </a:tc>
                <a:tc>
                  <a:txBody>
                    <a:bodyPr/>
                    <a:lstStyle/>
                    <a:p>
                      <a:endParaRPr lang="id-ID" sz="1200" dirty="0"/>
                    </a:p>
                  </a:txBody>
                  <a:tcPr/>
                </a:tc>
                <a:tc>
                  <a:txBody>
                    <a:bodyPr/>
                    <a:lstStyle/>
                    <a:p>
                      <a:r>
                        <a:rPr lang="id-ID" sz="1200" dirty="0" smtClean="0"/>
                        <a:t>Persentase kepemilikan dokumen KK (Kartu Keluarga)</a:t>
                      </a:r>
                      <a:endParaRPr lang="id-ID" sz="1200" dirty="0"/>
                    </a:p>
                  </a:txBody>
                  <a:tcPr/>
                </a:tc>
                <a:tc>
                  <a:txBody>
                    <a:bodyPr/>
                    <a:lstStyle/>
                    <a:p>
                      <a:pPr algn="ctr"/>
                      <a:r>
                        <a:rPr lang="id-ID" sz="1200" dirty="0" smtClean="0"/>
                        <a:t>Set</a:t>
                      </a:r>
                      <a:endParaRPr lang="id-ID" sz="1200" dirty="0"/>
                    </a:p>
                  </a:txBody>
                  <a:tcPr/>
                </a:tc>
                <a:tc>
                  <a:txBody>
                    <a:bodyPr/>
                    <a:lstStyle/>
                    <a:p>
                      <a:pPr algn="ctr"/>
                      <a:r>
                        <a:rPr lang="id-ID" sz="1400" dirty="0" smtClean="0">
                          <a:solidFill>
                            <a:srgbClr val="002060"/>
                          </a:solidFill>
                        </a:rPr>
                        <a:t>97.50</a:t>
                      </a:r>
                      <a:endParaRPr lang="id-ID" sz="1400" dirty="0"/>
                    </a:p>
                  </a:txBody>
                  <a:tcPr/>
                </a:tc>
                <a:tc>
                  <a:txBody>
                    <a:bodyPr/>
                    <a:lstStyle/>
                    <a:p>
                      <a:pPr algn="ctr"/>
                      <a:r>
                        <a:rPr lang="id-ID" sz="1400" dirty="0" smtClean="0"/>
                        <a:t>98.99</a:t>
                      </a:r>
                      <a:endParaRPr lang="id-ID" sz="1400" dirty="0"/>
                    </a:p>
                  </a:txBody>
                  <a:tcPr/>
                </a:tc>
                <a:tc>
                  <a:txBody>
                    <a:bodyPr/>
                    <a:lstStyle/>
                    <a:p>
                      <a:pPr algn="ctr"/>
                      <a:r>
                        <a:rPr lang="id-ID" sz="1400" dirty="0" smtClean="0">
                          <a:solidFill>
                            <a:srgbClr val="002060"/>
                          </a:solidFill>
                        </a:rPr>
                        <a:t>97.6 </a:t>
                      </a:r>
                      <a:endParaRPr lang="id-ID" sz="1400" dirty="0"/>
                    </a:p>
                  </a:txBody>
                  <a:tcPr/>
                </a:tc>
                <a:tc>
                  <a:txBody>
                    <a:bodyPr/>
                    <a:lstStyle/>
                    <a:p>
                      <a:pPr algn="ctr"/>
                      <a:r>
                        <a:rPr lang="id-ID" sz="1400" dirty="0" smtClean="0"/>
                        <a:t>99.02</a:t>
                      </a:r>
                      <a:endParaRPr lang="id-ID" sz="1400" dirty="0"/>
                    </a:p>
                  </a:txBody>
                  <a:tcPr/>
                </a:tc>
                <a:tc>
                  <a:txBody>
                    <a:bodyPr/>
                    <a:lstStyle/>
                    <a:p>
                      <a:pPr algn="ctr"/>
                      <a:r>
                        <a:rPr lang="id-ID" sz="1400" dirty="0" smtClean="0"/>
                        <a:t>97.75</a:t>
                      </a:r>
                      <a:endParaRPr lang="id-ID" sz="1400" dirty="0"/>
                    </a:p>
                  </a:txBody>
                  <a:tcPr/>
                </a:tc>
                <a:tc>
                  <a:txBody>
                    <a:bodyPr/>
                    <a:lstStyle/>
                    <a:p>
                      <a:pPr algn="ctr"/>
                      <a:r>
                        <a:rPr lang="id-ID" sz="1400" dirty="0" smtClean="0"/>
                        <a:t>99.08</a:t>
                      </a:r>
                      <a:endParaRPr lang="id-ID" sz="1400" dirty="0"/>
                    </a:p>
                  </a:txBody>
                  <a:tcPr/>
                </a:tc>
              </a:tr>
              <a:tr h="690641">
                <a:tc>
                  <a:txBody>
                    <a:bodyPr/>
                    <a:lstStyle/>
                    <a:p>
                      <a:endParaRPr lang="id-ID" sz="1200"/>
                    </a:p>
                  </a:txBody>
                  <a:tcPr/>
                </a:tc>
                <a:tc>
                  <a:txBody>
                    <a:bodyPr/>
                    <a:lstStyle/>
                    <a:p>
                      <a:endParaRPr lang="id-ID" sz="1200" dirty="0"/>
                    </a:p>
                  </a:txBody>
                  <a:tcPr/>
                </a:tc>
                <a:tc>
                  <a:txBody>
                    <a:bodyPr/>
                    <a:lstStyle/>
                    <a:p>
                      <a:r>
                        <a:rPr lang="fi-FI" sz="1200" dirty="0" smtClean="0"/>
                        <a:t>Persentase Kepemilikan Kartu Identitas Anak (KIA)</a:t>
                      </a:r>
                      <a:endParaRPr lang="id-ID" sz="1200" dirty="0"/>
                    </a:p>
                  </a:txBody>
                  <a:tcPr/>
                </a:tc>
                <a:tc>
                  <a:txBody>
                    <a:bodyPr/>
                    <a:lstStyle/>
                    <a:p>
                      <a:pPr algn="ctr"/>
                      <a:r>
                        <a:rPr lang="id-ID" sz="1200" dirty="0" smtClean="0"/>
                        <a:t>Keping</a:t>
                      </a:r>
                      <a:endParaRPr lang="id-ID" sz="1200" dirty="0"/>
                    </a:p>
                  </a:txBody>
                  <a:tcPr/>
                </a:tc>
                <a:tc>
                  <a:txBody>
                    <a:bodyPr/>
                    <a:lstStyle/>
                    <a:p>
                      <a:pPr algn="ctr"/>
                      <a:r>
                        <a:rPr lang="id-ID" sz="1400" dirty="0" smtClean="0"/>
                        <a:t>65</a:t>
                      </a:r>
                      <a:endParaRPr lang="id-ID" sz="1400" dirty="0"/>
                    </a:p>
                  </a:txBody>
                  <a:tcPr/>
                </a:tc>
                <a:tc>
                  <a:txBody>
                    <a:bodyPr/>
                    <a:lstStyle/>
                    <a:p>
                      <a:pPr algn="ctr"/>
                      <a:r>
                        <a:rPr lang="id-ID" sz="1400" dirty="0" smtClean="0"/>
                        <a:t>60.64</a:t>
                      </a:r>
                      <a:endParaRPr lang="id-ID" sz="1400" dirty="0"/>
                    </a:p>
                  </a:txBody>
                  <a:tcPr/>
                </a:tc>
                <a:tc>
                  <a:txBody>
                    <a:bodyPr/>
                    <a:lstStyle/>
                    <a:p>
                      <a:pPr algn="ctr"/>
                      <a:r>
                        <a:rPr lang="id-ID" sz="1400" dirty="0" smtClean="0">
                          <a:solidFill>
                            <a:srgbClr val="002060"/>
                          </a:solidFill>
                        </a:rPr>
                        <a:t>70 </a:t>
                      </a:r>
                      <a:endParaRPr lang="id-ID" sz="1400" dirty="0"/>
                    </a:p>
                  </a:txBody>
                  <a:tcPr/>
                </a:tc>
                <a:tc>
                  <a:txBody>
                    <a:bodyPr/>
                    <a:lstStyle/>
                    <a:p>
                      <a:pPr algn="ctr"/>
                      <a:r>
                        <a:rPr lang="id-ID" sz="1400" dirty="0" smtClean="0"/>
                        <a:t>64,48</a:t>
                      </a:r>
                      <a:endParaRPr lang="id-ID" sz="1400" dirty="0"/>
                    </a:p>
                  </a:txBody>
                  <a:tcPr/>
                </a:tc>
                <a:tc>
                  <a:txBody>
                    <a:bodyPr/>
                    <a:lstStyle/>
                    <a:p>
                      <a:pPr algn="ctr"/>
                      <a:r>
                        <a:rPr lang="id-ID" sz="1400" dirty="0" smtClean="0"/>
                        <a:t>72.5</a:t>
                      </a:r>
                      <a:endParaRPr lang="id-ID" sz="1400" dirty="0"/>
                    </a:p>
                  </a:txBody>
                  <a:tcPr/>
                </a:tc>
                <a:tc>
                  <a:txBody>
                    <a:bodyPr/>
                    <a:lstStyle/>
                    <a:p>
                      <a:pPr algn="ctr"/>
                      <a:r>
                        <a:rPr lang="id-ID" sz="1400" dirty="0" smtClean="0"/>
                        <a:t>67.09</a:t>
                      </a:r>
                      <a:endParaRPr lang="id-ID" sz="1400" dirty="0"/>
                    </a:p>
                  </a:txBody>
                  <a:tcPr/>
                </a:tc>
              </a:tr>
              <a:tr h="887968">
                <a:tc>
                  <a:txBody>
                    <a:bodyPr/>
                    <a:lstStyle/>
                    <a:p>
                      <a:endParaRPr lang="id-ID" sz="1200"/>
                    </a:p>
                  </a:txBody>
                  <a:tcPr/>
                </a:tc>
                <a:tc>
                  <a:txBody>
                    <a:bodyPr/>
                    <a:lstStyle/>
                    <a:p>
                      <a:endParaRPr lang="id-ID" sz="1200" dirty="0"/>
                    </a:p>
                  </a:txBody>
                  <a:tcPr/>
                </a:tc>
                <a:tc>
                  <a:txBody>
                    <a:bodyPr/>
                    <a:lstStyle/>
                    <a:p>
                      <a:r>
                        <a:rPr lang="id-ID" sz="1200" dirty="0" smtClean="0"/>
                        <a:t>Persentase kepemilikan dokumen Akta Kelahiran </a:t>
                      </a:r>
                      <a:endParaRPr lang="id-ID" sz="1200" dirty="0"/>
                    </a:p>
                  </a:txBody>
                  <a:tcPr/>
                </a:tc>
                <a:tc>
                  <a:txBody>
                    <a:bodyPr/>
                    <a:lstStyle/>
                    <a:p>
                      <a:pPr algn="ctr"/>
                      <a:r>
                        <a:rPr lang="id-ID" sz="1200" dirty="0" smtClean="0"/>
                        <a:t>Lembar</a:t>
                      </a:r>
                      <a:endParaRPr lang="id-ID" sz="1200" dirty="0"/>
                    </a:p>
                  </a:txBody>
                  <a:tcPr/>
                </a:tc>
                <a:tc>
                  <a:txBody>
                    <a:bodyPr/>
                    <a:lstStyle/>
                    <a:p>
                      <a:pPr algn="ctr"/>
                      <a:r>
                        <a:rPr lang="id-ID" sz="1400" dirty="0" smtClean="0"/>
                        <a:t>55</a:t>
                      </a:r>
                      <a:endParaRPr lang="id-ID" sz="1400" dirty="0"/>
                    </a:p>
                  </a:txBody>
                  <a:tcPr/>
                </a:tc>
                <a:tc>
                  <a:txBody>
                    <a:bodyPr/>
                    <a:lstStyle/>
                    <a:p>
                      <a:pPr algn="ctr"/>
                      <a:r>
                        <a:rPr lang="id-ID" sz="1400" i="1" dirty="0" smtClean="0"/>
                        <a:t>45.45</a:t>
                      </a:r>
                      <a:endParaRPr lang="id-ID" sz="1400" i="1" dirty="0"/>
                    </a:p>
                  </a:txBody>
                  <a:tcPr/>
                </a:tc>
                <a:tc>
                  <a:txBody>
                    <a:bodyPr/>
                    <a:lstStyle/>
                    <a:p>
                      <a:pPr algn="ctr"/>
                      <a:r>
                        <a:rPr lang="id-ID" sz="1400" dirty="0" smtClean="0"/>
                        <a:t>56</a:t>
                      </a:r>
                      <a:endParaRPr lang="id-ID" sz="1400" dirty="0"/>
                    </a:p>
                  </a:txBody>
                  <a:tcPr/>
                </a:tc>
                <a:tc>
                  <a:txBody>
                    <a:bodyPr/>
                    <a:lstStyle/>
                    <a:p>
                      <a:pPr algn="ctr"/>
                      <a:r>
                        <a:rPr lang="id-ID" sz="1400" dirty="0" smtClean="0"/>
                        <a:t>45.73</a:t>
                      </a:r>
                      <a:endParaRPr lang="id-ID" sz="1400" dirty="0"/>
                    </a:p>
                  </a:txBody>
                  <a:tcPr/>
                </a:tc>
                <a:tc>
                  <a:txBody>
                    <a:bodyPr/>
                    <a:lstStyle/>
                    <a:p>
                      <a:pPr algn="ctr"/>
                      <a:r>
                        <a:rPr lang="id-ID" sz="1400" dirty="0" smtClean="0"/>
                        <a:t>57.5</a:t>
                      </a:r>
                      <a:endParaRPr lang="id-ID" sz="1400" dirty="0"/>
                    </a:p>
                  </a:txBody>
                  <a:tcPr/>
                </a:tc>
                <a:tc>
                  <a:txBody>
                    <a:bodyPr/>
                    <a:lstStyle/>
                    <a:p>
                      <a:pPr algn="ctr"/>
                      <a:r>
                        <a:rPr lang="id-ID" sz="1400" dirty="0" smtClean="0"/>
                        <a:t>45.94</a:t>
                      </a:r>
                      <a:endParaRPr lang="id-ID" sz="1400" dirty="0"/>
                    </a:p>
                  </a:txBody>
                  <a:tcPr/>
                </a:tc>
              </a:tr>
              <a:tr h="887968">
                <a:tc>
                  <a:txBody>
                    <a:bodyPr/>
                    <a:lstStyle/>
                    <a:p>
                      <a:endParaRPr lang="id-ID" sz="1200"/>
                    </a:p>
                  </a:txBody>
                  <a:tcPr/>
                </a:tc>
                <a:tc>
                  <a:txBody>
                    <a:bodyPr/>
                    <a:lstStyle/>
                    <a:p>
                      <a:endParaRPr lang="id-ID" sz="1200" dirty="0"/>
                    </a:p>
                  </a:txBody>
                  <a:tcPr/>
                </a:tc>
                <a:tc>
                  <a:txBody>
                    <a:bodyPr/>
                    <a:lstStyle/>
                    <a:p>
                      <a:r>
                        <a:rPr lang="nn-NO" sz="1200" dirty="0" smtClean="0"/>
                        <a:t>Persentase kepemilikan dokumen Akta Kematian</a:t>
                      </a:r>
                      <a:endParaRPr lang="id-ID" sz="1200" dirty="0"/>
                    </a:p>
                  </a:txBody>
                  <a:tcPr/>
                </a:tc>
                <a:tc>
                  <a:txBody>
                    <a:bodyPr/>
                    <a:lstStyle/>
                    <a:p>
                      <a:pPr algn="ctr"/>
                      <a:r>
                        <a:rPr lang="id-ID" sz="1200" dirty="0" smtClean="0"/>
                        <a:t>Lembar</a:t>
                      </a:r>
                      <a:endParaRPr lang="id-ID" sz="1200" dirty="0"/>
                    </a:p>
                  </a:txBody>
                  <a:tcPr/>
                </a:tc>
                <a:tc>
                  <a:txBody>
                    <a:bodyPr/>
                    <a:lstStyle/>
                    <a:p>
                      <a:pPr algn="ctr"/>
                      <a:r>
                        <a:rPr lang="id-ID" sz="1400" dirty="0" smtClean="0"/>
                        <a:t>40</a:t>
                      </a:r>
                      <a:endParaRPr lang="id-ID" sz="1400" dirty="0"/>
                    </a:p>
                  </a:txBody>
                  <a:tcPr/>
                </a:tc>
                <a:tc>
                  <a:txBody>
                    <a:bodyPr/>
                    <a:lstStyle/>
                    <a:p>
                      <a:pPr algn="ctr"/>
                      <a:r>
                        <a:rPr lang="id-ID" sz="1400" dirty="0" smtClean="0"/>
                        <a:t>55.41</a:t>
                      </a:r>
                      <a:endParaRPr lang="id-ID" sz="1400" dirty="0"/>
                    </a:p>
                  </a:txBody>
                  <a:tcPr/>
                </a:tc>
                <a:tc>
                  <a:txBody>
                    <a:bodyPr/>
                    <a:lstStyle/>
                    <a:p>
                      <a:pPr algn="ctr"/>
                      <a:r>
                        <a:rPr lang="id-ID" sz="1400" dirty="0" smtClean="0"/>
                        <a:t>42.5</a:t>
                      </a:r>
                      <a:endParaRPr lang="id-ID" sz="1400" dirty="0"/>
                    </a:p>
                  </a:txBody>
                  <a:tcPr/>
                </a:tc>
                <a:tc>
                  <a:txBody>
                    <a:bodyPr/>
                    <a:lstStyle/>
                    <a:p>
                      <a:pPr algn="ctr"/>
                      <a:r>
                        <a:rPr lang="id-ID" sz="1400" dirty="0" smtClean="0"/>
                        <a:t>73.28</a:t>
                      </a:r>
                      <a:endParaRPr lang="id-ID" sz="1400" dirty="0"/>
                    </a:p>
                  </a:txBody>
                  <a:tcPr/>
                </a:tc>
                <a:tc>
                  <a:txBody>
                    <a:bodyPr/>
                    <a:lstStyle/>
                    <a:p>
                      <a:pPr algn="ctr"/>
                      <a:r>
                        <a:rPr lang="id-ID" sz="1400" dirty="0" smtClean="0"/>
                        <a:t>45</a:t>
                      </a:r>
                      <a:endParaRPr lang="id-ID" sz="1400" dirty="0"/>
                    </a:p>
                  </a:txBody>
                  <a:tcPr/>
                </a:tc>
                <a:tc>
                  <a:txBody>
                    <a:bodyPr/>
                    <a:lstStyle/>
                    <a:p>
                      <a:pPr algn="ctr"/>
                      <a:r>
                        <a:rPr lang="id-ID" sz="1400" dirty="0" smtClean="0"/>
                        <a:t>75.93</a:t>
                      </a:r>
                      <a:endParaRPr lang="id-ID" sz="1400" dirty="0"/>
                    </a:p>
                  </a:txBody>
                  <a:tcPr/>
                </a:tc>
              </a:tr>
              <a:tr h="1282620">
                <a:tc>
                  <a:txBody>
                    <a:bodyPr/>
                    <a:lstStyle/>
                    <a:p>
                      <a:r>
                        <a:rPr lang="id-ID" sz="1200" dirty="0" smtClean="0"/>
                        <a:t>2.</a:t>
                      </a:r>
                      <a:endParaRPr lang="id-ID" sz="1200" dirty="0"/>
                    </a:p>
                  </a:txBody>
                  <a:tcPr/>
                </a:tc>
                <a:tc>
                  <a:txBody>
                    <a:bodyPr/>
                    <a:lstStyle/>
                    <a:p>
                      <a:r>
                        <a:rPr lang="id-ID" sz="1200" dirty="0" smtClean="0"/>
                        <a:t>Meningkatnya kepuasan masyarakat akan pelayanan administrasi kependudukan</a:t>
                      </a:r>
                      <a:endParaRPr lang="id-ID" sz="1200" dirty="0"/>
                    </a:p>
                  </a:txBody>
                  <a:tcPr/>
                </a:tc>
                <a:tc>
                  <a:txBody>
                    <a:bodyPr/>
                    <a:lstStyle/>
                    <a:p>
                      <a:r>
                        <a:rPr lang="id-ID" sz="1200" dirty="0" smtClean="0"/>
                        <a:t>IKM</a:t>
                      </a:r>
                      <a:endParaRPr lang="id-ID" sz="1200" dirty="0"/>
                    </a:p>
                  </a:txBody>
                  <a:tcPr/>
                </a:tc>
                <a:tc>
                  <a:txBody>
                    <a:bodyPr/>
                    <a:lstStyle/>
                    <a:p>
                      <a:pPr algn="ctr"/>
                      <a:r>
                        <a:rPr lang="id-ID" sz="1200" dirty="0" smtClean="0"/>
                        <a:t>%</a:t>
                      </a:r>
                      <a:endParaRPr lang="id-ID" sz="1200" dirty="0"/>
                    </a:p>
                  </a:txBody>
                  <a:tcPr/>
                </a:tc>
                <a:tc>
                  <a:txBody>
                    <a:bodyPr/>
                    <a:lstStyle/>
                    <a:p>
                      <a:pPr algn="ctr"/>
                      <a:r>
                        <a:rPr lang="id-ID" sz="1400" dirty="0" smtClean="0"/>
                        <a:t>76</a:t>
                      </a:r>
                      <a:endParaRPr lang="id-ID" sz="1400" dirty="0"/>
                    </a:p>
                  </a:txBody>
                  <a:tcPr/>
                </a:tc>
                <a:tc>
                  <a:txBody>
                    <a:bodyPr/>
                    <a:lstStyle/>
                    <a:p>
                      <a:pPr algn="ctr"/>
                      <a:r>
                        <a:rPr lang="id-ID" sz="1400" dirty="0" smtClean="0"/>
                        <a:t>80.03</a:t>
                      </a:r>
                      <a:endParaRPr lang="id-ID" sz="1400" dirty="0"/>
                    </a:p>
                  </a:txBody>
                  <a:tcPr/>
                </a:tc>
                <a:tc>
                  <a:txBody>
                    <a:bodyPr/>
                    <a:lstStyle/>
                    <a:p>
                      <a:pPr algn="ctr"/>
                      <a:r>
                        <a:rPr lang="id-ID" sz="1400" dirty="0" smtClean="0"/>
                        <a:t>76</a:t>
                      </a:r>
                      <a:endParaRPr lang="id-ID" sz="1400" dirty="0"/>
                    </a:p>
                  </a:txBody>
                  <a:tcPr/>
                </a:tc>
                <a:tc>
                  <a:txBody>
                    <a:bodyPr/>
                    <a:lstStyle/>
                    <a:p>
                      <a:pPr algn="ctr"/>
                      <a:r>
                        <a:rPr lang="id-ID" sz="1400" dirty="0" smtClean="0"/>
                        <a:t>-</a:t>
                      </a:r>
                      <a:endParaRPr lang="id-ID" sz="1400" dirty="0"/>
                    </a:p>
                  </a:txBody>
                  <a:tcPr/>
                </a:tc>
                <a:tc>
                  <a:txBody>
                    <a:bodyPr/>
                    <a:lstStyle/>
                    <a:p>
                      <a:pPr algn="ctr"/>
                      <a:r>
                        <a:rPr lang="id-ID" sz="1400" dirty="0" smtClean="0"/>
                        <a:t>76</a:t>
                      </a:r>
                      <a:endParaRPr lang="id-ID" sz="1400" dirty="0"/>
                    </a:p>
                  </a:txBody>
                  <a:tcPr/>
                </a:tc>
                <a:tc>
                  <a:txBody>
                    <a:bodyPr/>
                    <a:lstStyle/>
                    <a:p>
                      <a:pPr algn="ctr"/>
                      <a:r>
                        <a:rPr lang="id-ID" sz="1400" dirty="0" smtClean="0"/>
                        <a:t>TW</a:t>
                      </a:r>
                      <a:r>
                        <a:rPr lang="id-ID" sz="1400" baseline="0" dirty="0" smtClean="0"/>
                        <a:t> IV</a:t>
                      </a:r>
                      <a:endParaRPr lang="id-ID" sz="1400" dirty="0"/>
                    </a:p>
                  </a:txBody>
                  <a:tcPr/>
                </a:tc>
              </a:tr>
            </a:tbl>
          </a:graphicData>
        </a:graphic>
      </p:graphicFrame>
    </p:spTree>
    <p:extLst>
      <p:ext uri="{BB962C8B-B14F-4D97-AF65-F5344CB8AC3E}">
        <p14:creationId xmlns:p14="http://schemas.microsoft.com/office/powerpoint/2010/main" xmlns="" val="722738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41A66E7C-3B6F-4B93-B07B-A922D61886FE}"/>
              </a:ext>
            </a:extLst>
          </p:cNvPr>
          <p:cNvSpPr>
            <a:spLocks noGrp="1"/>
          </p:cNvSpPr>
          <p:nvPr>
            <p:ph type="title"/>
          </p:nvPr>
        </p:nvSpPr>
        <p:spPr>
          <a:xfrm>
            <a:off x="490331" y="233916"/>
            <a:ext cx="10004004" cy="1169581"/>
          </a:xfrm>
        </p:spPr>
        <p:style>
          <a:lnRef idx="3">
            <a:schemeClr val="lt1"/>
          </a:lnRef>
          <a:fillRef idx="1">
            <a:schemeClr val="accent4"/>
          </a:fillRef>
          <a:effectRef idx="1">
            <a:schemeClr val="accent4"/>
          </a:effectRef>
          <a:fontRef idx="minor">
            <a:schemeClr val="lt1"/>
          </a:fontRef>
        </p:style>
        <p:txBody>
          <a:bodyPr>
            <a:noAutofit/>
          </a:bodyPr>
          <a:lstStyle/>
          <a:p>
            <a:pPr algn="ctr"/>
            <a:r>
              <a:rPr lang="id-ID" sz="2400" dirty="0" smtClean="0"/>
              <a:t>ANALISIS PENCAPAIAN SASARAN 1 TAHUN 2020 TRIWULAN 2 </a:t>
            </a:r>
            <a:br>
              <a:rPr lang="id-ID" sz="2400" dirty="0" smtClean="0"/>
            </a:br>
            <a:r>
              <a:rPr lang="id-ID" sz="2400" dirty="0" smtClean="0"/>
              <a:t>MENINGKATNYA TERTIB ADMINISTRASI KEPENDUDUKAN DI KABUPATEN WONOGIRI</a:t>
            </a:r>
            <a:endParaRPr lang="id-ID" sz="2400" dirty="0"/>
          </a:p>
        </p:txBody>
      </p:sp>
      <p:sp>
        <p:nvSpPr>
          <p:cNvPr id="5" name="Rectangle 4">
            <a:extLst>
              <a:ext uri="{FF2B5EF4-FFF2-40B4-BE49-F238E27FC236}">
                <a16:creationId xmlns:a16="http://schemas.microsoft.com/office/drawing/2014/main" xmlns="" id="{8C2C20ED-37FF-4047-9719-63F0859C0D48}"/>
              </a:ext>
            </a:extLst>
          </p:cNvPr>
          <p:cNvSpPr/>
          <p:nvPr/>
        </p:nvSpPr>
        <p:spPr>
          <a:xfrm>
            <a:off x="574160" y="1052622"/>
            <a:ext cx="10154092" cy="8002191"/>
          </a:xfrm>
          <a:prstGeom prst="rect">
            <a:avLst/>
          </a:prstGeom>
        </p:spPr>
        <p:txBody>
          <a:bodyPr wrap="square" anchor="t">
            <a:spAutoFit/>
          </a:bodyPr>
          <a:lstStyle/>
          <a:p>
            <a:endParaRPr lang="id-ID" b="1" dirty="0" smtClean="0"/>
          </a:p>
          <a:p>
            <a:endParaRPr lang="id-ID" b="1" dirty="0" smtClean="0"/>
          </a:p>
          <a:p>
            <a:endParaRPr lang="id-ID" b="1" dirty="0" smtClean="0"/>
          </a:p>
          <a:p>
            <a:r>
              <a:rPr lang="id-ID" sz="2800" b="1" dirty="0" smtClean="0"/>
              <a:t>        Penjelasan Umum</a:t>
            </a:r>
          </a:p>
          <a:p>
            <a:endParaRPr lang="id-ID" dirty="0" smtClean="0"/>
          </a:p>
          <a:p>
            <a:pPr marL="342900" indent="-342900" algn="just">
              <a:buFont typeface="Arial" pitchFamily="34" charset="0"/>
              <a:buChar char="•"/>
            </a:pPr>
            <a:r>
              <a:rPr lang="id-ID" dirty="0" smtClean="0"/>
              <a:t>       Analisis Pencapaian Sasaran merupakan perwujudan sasaran dari apa yang akan dicapai oleh badan / lembaga tertentu untuk mencapai suatu tujuan. Dalam hal ini Dinas Kependudukan dan Pencatatan Sipil Kabupaten Wonogiri juga menggambarkan kinerja  dan Evaluasi terhadap kinerja yang telah dicapai baik berupa kinerja kegiatan, maupun kinerja sasaran.</a:t>
            </a:r>
          </a:p>
          <a:p>
            <a:pPr marL="342900" indent="-342900" algn="just">
              <a:buFont typeface="Arial" pitchFamily="34" charset="0"/>
              <a:buChar char="•"/>
            </a:pPr>
            <a:r>
              <a:rPr lang="id-ID" dirty="0" smtClean="0"/>
              <a:t> Juga disampaikan analisis kinerja yang mencerminkan keberhasilan dan kegagalan, faktor yang menghambat , namun juga menyampaikan inovasi yang dibuat dengan harapan masyarakat menjadi semakin dipermudah,dipercepat dalam mengurus kebutuhan Administrasi</a:t>
            </a:r>
            <a:r>
              <a:rPr lang="id-ID" b="1" dirty="0" smtClean="0"/>
              <a:t> </a:t>
            </a:r>
            <a:r>
              <a:rPr lang="id-ID" dirty="0" smtClean="0"/>
              <a:t>Kependudukan</a:t>
            </a:r>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endParaRPr lang="id-ID" b="1" dirty="0" smtClean="0"/>
          </a:p>
          <a:p>
            <a:r>
              <a:rPr lang="id-ID" b="1" dirty="0" smtClean="0"/>
              <a:t> </a:t>
            </a:r>
            <a:endParaRPr lang="id-ID" dirty="0"/>
          </a:p>
        </p:txBody>
      </p:sp>
      <p:sp>
        <p:nvSpPr>
          <p:cNvPr id="6" name="Double Wave 5"/>
          <p:cNvSpPr/>
          <p:nvPr/>
        </p:nvSpPr>
        <p:spPr>
          <a:xfrm>
            <a:off x="723015" y="1935126"/>
            <a:ext cx="616688" cy="372140"/>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392366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36759A-3DC6-484B-BB25-16169CD6ECF3}"/>
              </a:ext>
            </a:extLst>
          </p:cNvPr>
          <p:cNvSpPr>
            <a:spLocks noGrp="1"/>
          </p:cNvSpPr>
          <p:nvPr>
            <p:ph type="title"/>
          </p:nvPr>
        </p:nvSpPr>
        <p:spPr>
          <a:xfrm>
            <a:off x="241300" y="452718"/>
            <a:ext cx="10731500" cy="1400530"/>
          </a:xfrm>
        </p:spPr>
        <p:txBody>
          <a:bodyPr>
            <a:normAutofit/>
          </a:bodyPr>
          <a:lstStyle/>
          <a:p>
            <a:pPr algn="ctr"/>
            <a:r>
              <a:rPr lang="id-ID" dirty="0"/>
              <a:t>VISI MISI </a:t>
            </a:r>
            <a:r>
              <a:rPr lang="id-ID" dirty="0" smtClean="0"/>
              <a:t>DINAS KEPENDUDUKAN DAN PENCATATAN SIPIL KAB. WONOGIRI</a:t>
            </a:r>
            <a:endParaRPr lang="id-ID" dirty="0"/>
          </a:p>
        </p:txBody>
      </p:sp>
      <p:sp>
        <p:nvSpPr>
          <p:cNvPr id="3" name="Content Placeholder 2">
            <a:extLst>
              <a:ext uri="{FF2B5EF4-FFF2-40B4-BE49-F238E27FC236}">
                <a16:creationId xmlns="" xmlns:a16="http://schemas.microsoft.com/office/drawing/2014/main" id="{FFE69BB5-9BCE-4B40-84B2-6A1D937B9248}"/>
              </a:ext>
            </a:extLst>
          </p:cNvPr>
          <p:cNvSpPr>
            <a:spLocks noGrp="1"/>
          </p:cNvSpPr>
          <p:nvPr>
            <p:ph sz="quarter" idx="1"/>
          </p:nvPr>
        </p:nvSpPr>
        <p:spPr>
          <a:xfrm>
            <a:off x="1103312" y="2052918"/>
            <a:ext cx="9336088" cy="4195481"/>
          </a:xfrm>
        </p:spPr>
        <p:txBody>
          <a:bodyPr>
            <a:normAutofit/>
          </a:bodyPr>
          <a:lstStyle/>
          <a:p>
            <a:r>
              <a:rPr lang="id-ID" sz="2800" dirty="0">
                <a:solidFill>
                  <a:schemeClr val="accent6"/>
                </a:solidFill>
              </a:rPr>
              <a:t>VISI</a:t>
            </a:r>
            <a:r>
              <a:rPr lang="id-ID" sz="2800" dirty="0"/>
              <a:t> </a:t>
            </a:r>
            <a:r>
              <a:rPr lang="id-ID" sz="2800" dirty="0" smtClean="0"/>
              <a:t>: </a:t>
            </a:r>
            <a:r>
              <a:rPr lang="id-ID" sz="2800" dirty="0" smtClean="0">
                <a:latin typeface="+mn-lt"/>
                <a:ea typeface="Arial Unicode MS" panose="020B0604020202020204" pitchFamily="34" charset="-128"/>
                <a:cs typeface="Arial Unicode MS" panose="020B0604020202020204" pitchFamily="34" charset="-128"/>
              </a:rPr>
              <a:t>Semua </a:t>
            </a:r>
            <a:r>
              <a:rPr lang="id-ID" sz="2800" dirty="0">
                <a:latin typeface="+mn-lt"/>
                <a:ea typeface="Arial Unicode MS" panose="020B0604020202020204" pitchFamily="34" charset="-128"/>
                <a:cs typeface="Arial Unicode MS" panose="020B0604020202020204" pitchFamily="34" charset="-128"/>
              </a:rPr>
              <a:t>Penduduk di Kabupaten Wonogiri </a:t>
            </a:r>
            <a:r>
              <a:rPr lang="id-ID" sz="2800" dirty="0" smtClean="0">
                <a:latin typeface="+mn-lt"/>
                <a:ea typeface="Arial Unicode MS" panose="020B0604020202020204" pitchFamily="34" charset="-128"/>
                <a:cs typeface="Arial Unicode MS" panose="020B0604020202020204" pitchFamily="34" charset="-128"/>
              </a:rPr>
              <a:t>Tercatat</a:t>
            </a:r>
            <a:endParaRPr lang="id-ID" sz="2800" dirty="0">
              <a:latin typeface="+mn-lt"/>
            </a:endParaRPr>
          </a:p>
          <a:p>
            <a:r>
              <a:rPr lang="id-ID" sz="2800" dirty="0">
                <a:solidFill>
                  <a:schemeClr val="accent6"/>
                </a:solidFill>
                <a:latin typeface="+mn-lt"/>
              </a:rPr>
              <a:t>MISI</a:t>
            </a:r>
            <a:r>
              <a:rPr lang="id-ID" sz="2800" dirty="0">
                <a:latin typeface="+mn-lt"/>
              </a:rPr>
              <a:t> </a:t>
            </a:r>
            <a:r>
              <a:rPr lang="id-ID" sz="2800" dirty="0" smtClean="0">
                <a:latin typeface="+mn-lt"/>
              </a:rPr>
              <a:t>: </a:t>
            </a:r>
            <a:r>
              <a:rPr lang="id-ID" sz="2800" dirty="0" smtClean="0">
                <a:latin typeface="+mn-lt"/>
                <a:ea typeface="Arial Unicode MS" panose="020B0604020202020204" pitchFamily="34" charset="-128"/>
                <a:cs typeface="Arial Unicode MS" panose="020B0604020202020204" pitchFamily="34" charset="-128"/>
              </a:rPr>
              <a:t>Melakukan </a:t>
            </a:r>
            <a:r>
              <a:rPr lang="id-ID" sz="2800" dirty="0">
                <a:latin typeface="+mn-lt"/>
                <a:ea typeface="Arial Unicode MS" panose="020B0604020202020204" pitchFamily="34" charset="-128"/>
                <a:cs typeface="Arial Unicode MS" panose="020B0604020202020204" pitchFamily="34" charset="-128"/>
              </a:rPr>
              <a:t>pemutakhiran data </a:t>
            </a:r>
            <a:r>
              <a:rPr lang="id-ID" sz="2800" dirty="0" smtClean="0">
                <a:latin typeface="+mn-lt"/>
                <a:ea typeface="Arial Unicode MS" panose="020B0604020202020204" pitchFamily="34" charset="-128"/>
                <a:cs typeface="Arial Unicode MS" panose="020B0604020202020204" pitchFamily="34" charset="-128"/>
              </a:rPr>
              <a:t>penduduk secara </a:t>
            </a:r>
            <a:r>
              <a:rPr lang="id-ID" sz="2800" dirty="0">
                <a:latin typeface="+mn-lt"/>
                <a:ea typeface="Arial Unicode MS" panose="020B0604020202020204" pitchFamily="34" charset="-128"/>
                <a:cs typeface="Arial Unicode MS" panose="020B0604020202020204" pitchFamily="34" charset="-128"/>
              </a:rPr>
              <a:t>berkelanjutan </a:t>
            </a:r>
            <a:r>
              <a:rPr lang="id-ID" sz="2800" dirty="0" smtClean="0">
                <a:latin typeface="+mn-lt"/>
                <a:ea typeface="Arial Unicode MS" panose="020B0604020202020204" pitchFamily="34" charset="-128"/>
                <a:cs typeface="Arial Unicode MS" panose="020B0604020202020204" pitchFamily="34" charset="-128"/>
              </a:rPr>
              <a:t>dengan, mengembangkan </a:t>
            </a:r>
            <a:r>
              <a:rPr lang="id-ID" sz="2800" dirty="0">
                <a:latin typeface="+mn-lt"/>
                <a:ea typeface="Arial Unicode MS" panose="020B0604020202020204" pitchFamily="34" charset="-128"/>
                <a:cs typeface="Arial Unicode MS" panose="020B0604020202020204" pitchFamily="34" charset="-128"/>
              </a:rPr>
              <a:t>peran serta masyarakat dalam mendukung program </a:t>
            </a:r>
            <a:r>
              <a:rPr lang="id-ID" sz="2800" dirty="0" smtClean="0">
                <a:latin typeface="+mn-lt"/>
                <a:ea typeface="Arial Unicode MS" panose="020B0604020202020204" pitchFamily="34" charset="-128"/>
                <a:cs typeface="Arial Unicode MS" panose="020B0604020202020204" pitchFamily="34" charset="-128"/>
              </a:rPr>
              <a:t>adminduk, pelayanan </a:t>
            </a:r>
            <a:r>
              <a:rPr lang="id-ID" sz="2800" dirty="0">
                <a:latin typeface="+mn-lt"/>
                <a:ea typeface="Arial Unicode MS" panose="020B0604020202020204" pitchFamily="34" charset="-128"/>
                <a:cs typeface="Arial Unicode MS" panose="020B0604020202020204" pitchFamily="34" charset="-128"/>
              </a:rPr>
              <a:t>yang cepat, tepat dan </a:t>
            </a:r>
            <a:r>
              <a:rPr lang="id-ID" sz="2800" dirty="0" smtClean="0">
                <a:latin typeface="+mn-lt"/>
                <a:ea typeface="Arial Unicode MS" panose="020B0604020202020204" pitchFamily="34" charset="-128"/>
                <a:cs typeface="Arial Unicode MS" panose="020B0604020202020204" pitchFamily="34" charset="-128"/>
              </a:rPr>
              <a:t>gratis.</a:t>
            </a:r>
            <a:endParaRPr lang="id-ID" sz="2800" dirty="0">
              <a:latin typeface="+mn-lt"/>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xmlns="" val="40249890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67833" y="212650"/>
            <a:ext cx="10207255" cy="1127052"/>
          </a:xfrm>
        </p:spPr>
        <p:txBody>
          <a:bodyPr>
            <a:normAutofit fontScale="90000"/>
          </a:bodyPr>
          <a:lstStyle/>
          <a:p>
            <a:pPr algn="ctr"/>
            <a:r>
              <a:rPr lang="id-ID" sz="2800" b="1" dirty="0" smtClean="0"/>
              <a:t/>
            </a:r>
            <a:br>
              <a:rPr lang="id-ID" sz="2800" b="1" dirty="0" smtClean="0"/>
            </a:br>
            <a:r>
              <a:rPr lang="id-ID" sz="2800" b="1" dirty="0" smtClean="0"/>
              <a:t/>
            </a:r>
            <a:br>
              <a:rPr lang="id-ID" sz="2800" b="1" dirty="0" smtClean="0"/>
            </a:br>
            <a:r>
              <a:rPr lang="id-ID" sz="2800" b="1" dirty="0" smtClean="0"/>
              <a:t/>
            </a:r>
            <a:br>
              <a:rPr lang="id-ID" sz="2800" b="1" dirty="0" smtClean="0"/>
            </a:br>
            <a:r>
              <a:rPr lang="id-ID" sz="2800" b="1" dirty="0" smtClean="0"/>
              <a:t/>
            </a:r>
            <a:br>
              <a:rPr lang="id-ID" sz="2800" b="1" dirty="0" smtClean="0"/>
            </a:br>
            <a:r>
              <a:rPr lang="id-ID" sz="2800" b="1" dirty="0" smtClean="0"/>
              <a:t>kinerja nyata vs rencana</a:t>
            </a:r>
            <a:br>
              <a:rPr lang="id-ID" sz="2800" b="1" dirty="0" smtClean="0"/>
            </a:br>
            <a:endParaRPr lang="id-ID" sz="2800" dirty="0"/>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297712" y="255180"/>
            <a:ext cx="10313582" cy="6617196"/>
          </a:xfrm>
          <a:prstGeom prst="rect">
            <a:avLst/>
          </a:prstGeom>
          <a:noFill/>
        </p:spPr>
        <p:txBody>
          <a:bodyPr wrap="square" rtlCol="0">
            <a:spAutoFit/>
          </a:bodyPr>
          <a:lstStyle/>
          <a:p>
            <a:pPr algn="ctr"/>
            <a:endParaRPr lang="id-ID" sz="2000" b="1" dirty="0" smtClean="0"/>
          </a:p>
          <a:p>
            <a:endParaRPr lang="id-ID" sz="2000" b="1" dirty="0" smtClean="0"/>
          </a:p>
          <a:p>
            <a:pPr algn="just"/>
            <a:r>
              <a:rPr lang="id-ID" sz="1600" dirty="0" smtClean="0"/>
              <a:t>     </a:t>
            </a:r>
          </a:p>
          <a:p>
            <a:pPr algn="just"/>
            <a:endParaRPr lang="id-ID" sz="1600" dirty="0" smtClean="0"/>
          </a:p>
          <a:p>
            <a:pPr algn="just"/>
            <a:r>
              <a:rPr lang="id-ID" sz="1600" dirty="0" smtClean="0"/>
              <a:t>        Capaian kinerja nyata indikator 1 "Persentase Kepemilikan Dokumen KTP el" adalah sebesar 97.12 % dari target sebesar 96.75 % yang direncanakan dalam Triwulan II Tahun 2020 sehingga persentase capaian kinerjanya adalah 100.38 %, capaian ini mencapai target yang diperjanjikan.</a:t>
            </a:r>
          </a:p>
          <a:p>
            <a:pPr algn="just"/>
            <a:endParaRPr lang="id-ID" sz="1600" dirty="0" smtClean="0"/>
          </a:p>
          <a:p>
            <a:pPr algn="just"/>
            <a:r>
              <a:rPr lang="id-ID" sz="1600" dirty="0" smtClean="0"/>
              <a:t>         Capaian kinerja nyata indikator 2 "Persentase Kepemilikan Dokumen KK" adalah sebesar 99.08% dari target sebesar 97.75 % yang direncanakan dalam Triwulan II Tahun 2020 sehingga persentase capaian kinerjanya adalah 101.36% capaian ini mencapai target yang diperjanjikan.</a:t>
            </a:r>
          </a:p>
          <a:p>
            <a:pPr algn="just"/>
            <a:endParaRPr lang="id-ID" sz="1600" dirty="0" smtClean="0"/>
          </a:p>
          <a:p>
            <a:pPr algn="just"/>
            <a:r>
              <a:rPr lang="id-ID" sz="1600" dirty="0" smtClean="0"/>
              <a:t>          Capaian kinerja nyata indikator 3 "Persentase Kepemilikan Akta Kelahiran" adalah sebesar 45.94 % dari target sebesar 57.5 % yang direncanakan dalam Triwulan II Tahun 2020 sehingga persentase capaian kinerjanya adalah 79.9 %, capaian ini tidak mencapai target yang diperjanjikan.</a:t>
            </a:r>
          </a:p>
          <a:p>
            <a:pPr algn="just"/>
            <a:endParaRPr lang="id-ID" sz="1600" dirty="0" smtClean="0"/>
          </a:p>
          <a:p>
            <a:pPr algn="just"/>
            <a:r>
              <a:rPr lang="id-ID" sz="1600" dirty="0" smtClean="0"/>
              <a:t>Permasalahan yang ditimbulkan akibat tidak tercapainya target tersebut mengingat mayoritas penduduk di Kabupaten Wonogiri rata- rata berpendidikan rendah dan hidup dibawah rata rata sehingga kesadaran untuk memiliki akta kelahiran belum cukup tinggi</a:t>
            </a:r>
          </a:p>
          <a:p>
            <a:pPr algn="just"/>
            <a:endParaRPr lang="id-ID" sz="1600" dirty="0" smtClean="0"/>
          </a:p>
          <a:p>
            <a:pPr algn="just"/>
            <a:r>
              <a:rPr lang="id-ID" sz="1600" dirty="0" smtClean="0"/>
              <a:t>         Capaian kinerja nyata indikator 4 "Persentase Kepemilikan Akta Kematian" adalah 75.93 % target sebesar 45 yang direncanakan dalam Triwulan II Tahun 2020 sehingga persentase capaian kinerjanya adalah 168.73 %, capaian ini mencapai target yang diperjanjikan.</a:t>
            </a:r>
          </a:p>
          <a:p>
            <a:pPr algn="just"/>
            <a:endParaRPr lang="id-ID" sz="1600" dirty="0" smtClean="0"/>
          </a:p>
          <a:p>
            <a:endParaRPr lang="id-ID" sz="1600" dirty="0" smtClean="0"/>
          </a:p>
          <a:p>
            <a:endParaRPr lang="id-ID" sz="16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35" name="Explosion 2 34"/>
          <p:cNvSpPr/>
          <p:nvPr/>
        </p:nvSpPr>
        <p:spPr>
          <a:xfrm rot="5400000">
            <a:off x="396951" y="1151862"/>
            <a:ext cx="315430" cy="44302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Explosion 2 38"/>
          <p:cNvSpPr/>
          <p:nvPr/>
        </p:nvSpPr>
        <p:spPr>
          <a:xfrm rot="4876073">
            <a:off x="359594" y="2194329"/>
            <a:ext cx="391267" cy="38698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Explosion 2 39"/>
          <p:cNvSpPr/>
          <p:nvPr/>
        </p:nvSpPr>
        <p:spPr>
          <a:xfrm rot="5400000">
            <a:off x="416443" y="3092305"/>
            <a:ext cx="336698" cy="38277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Explosion 2 40"/>
          <p:cNvSpPr/>
          <p:nvPr/>
        </p:nvSpPr>
        <p:spPr>
          <a:xfrm rot="5400000">
            <a:off x="432390" y="5032748"/>
            <a:ext cx="326066" cy="42530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Double Wave 43"/>
          <p:cNvSpPr/>
          <p:nvPr/>
        </p:nvSpPr>
        <p:spPr>
          <a:xfrm>
            <a:off x="2445488" y="584791"/>
            <a:ext cx="691117" cy="329609"/>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72662" y="222801"/>
            <a:ext cx="9931564" cy="792986"/>
          </a:xfrm>
        </p:spPr>
        <p:txBody>
          <a:bodyPr/>
          <a:lstStyle/>
          <a:p>
            <a:pPr algn="ctr"/>
            <a:endParaRPr lang="id-ID" sz="2800" dirty="0"/>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297711" y="180753"/>
            <a:ext cx="10217889" cy="5702260"/>
          </a:xfrm>
          <a:prstGeom prst="rect">
            <a:avLst/>
          </a:prstGeom>
          <a:noFill/>
        </p:spPr>
        <p:txBody>
          <a:bodyPr wrap="square" rtlCol="0">
            <a:spAutoFit/>
          </a:bodyPr>
          <a:lstStyle/>
          <a:p>
            <a:pPr algn="ctr"/>
            <a:endParaRPr lang="id-ID" sz="2000" b="1" dirty="0" smtClean="0"/>
          </a:p>
          <a:p>
            <a:pPr algn="ctr"/>
            <a:endParaRPr lang="id-ID" sz="2000" b="1" dirty="0" smtClean="0"/>
          </a:p>
          <a:p>
            <a:pPr algn="ctr"/>
            <a:endParaRPr lang="id-ID" sz="2000" b="1" dirty="0" smtClean="0"/>
          </a:p>
          <a:p>
            <a:endParaRPr lang="id-ID" sz="2000" b="1" dirty="0" smtClean="0"/>
          </a:p>
          <a:p>
            <a:pPr algn="just"/>
            <a:r>
              <a:rPr lang="id-ID" sz="1600" dirty="0" smtClean="0"/>
              <a:t>      </a:t>
            </a:r>
          </a:p>
          <a:p>
            <a:pPr algn="just"/>
            <a:r>
              <a:rPr lang="id-ID" sz="1600" dirty="0" smtClean="0"/>
              <a:t>          Capaian kinerja nyata indikator 5 "Persentase Kepemilikan Kartu Identitas Anak (KIA)" adalah sebesar 67.09 % dari target sebesar 72.5 % yang direncanakan dalam Triwulan II Tahun 2020 sehingga persentase capaian kinerjanya adalah 92.54 %, capaian ini tidak mencapai target yang diperjanjikan.</a:t>
            </a:r>
          </a:p>
          <a:p>
            <a:pPr algn="just"/>
            <a:endParaRPr lang="id-ID" sz="1600" dirty="0" smtClean="0"/>
          </a:p>
          <a:p>
            <a:pPr algn="just"/>
            <a:r>
              <a:rPr lang="id-ID" sz="1600" dirty="0" smtClean="0"/>
              <a:t>Permasalahan yang ditimbulkan akibat tidak tercapainya target tersebut dengan kondisi Pandemi Covid 19 yang belum berangsur membawa kebaikan , sehingga masyarakat yang akan mengajukan KIA masih rendah, diperkirakan pada akhir Tahun 2020 target akan tercapai </a:t>
            </a:r>
          </a:p>
          <a:p>
            <a:pPr algn="just"/>
            <a:endParaRPr lang="id-ID" sz="1600" dirty="0" smtClean="0"/>
          </a:p>
          <a:p>
            <a:pPr algn="just"/>
            <a:endParaRPr lang="id-ID" sz="1600" dirty="0" smtClean="0"/>
          </a:p>
          <a:p>
            <a:pPr algn="just"/>
            <a:r>
              <a:rPr lang="id-ID" sz="1600" dirty="0" smtClean="0"/>
              <a:t>          Capaian kinerja nyata sasaran dua indikator 1 "Indeks Kepuasan Masyarakat (IKM)" adalah sebesar  0 % dari target sebesar 77% yang direncanakan dalam Triwulan II Tahun 2020 sehingga persentase capaian kinerjanya adalah 0 %, capaian ini tidak mencapai target yang diperjanjikan karena dilaksanakan pada Triwulan IV</a:t>
            </a:r>
          </a:p>
          <a:p>
            <a:pPr algn="just"/>
            <a:r>
              <a:rPr lang="id-ID" sz="1600" dirty="0" smtClean="0"/>
              <a:t/>
            </a:r>
            <a:br>
              <a:rPr lang="id-ID" sz="1600" dirty="0" smtClean="0"/>
            </a:br>
            <a:r>
              <a:rPr lang="id-ID" sz="1600" dirty="0" smtClean="0"/>
              <a:t> </a:t>
            </a:r>
          </a:p>
          <a:p>
            <a:pPr algn="just"/>
            <a:endParaRPr lang="id-ID" sz="1600" dirty="0" smtClean="0"/>
          </a:p>
          <a:p>
            <a:pPr algn="just"/>
            <a:r>
              <a:rPr lang="id-ID" sz="1600" dirty="0" smtClean="0"/>
              <a:t> </a:t>
            </a:r>
            <a:endParaRPr lang="id-ID" sz="16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Explosion 2 23"/>
          <p:cNvSpPr/>
          <p:nvPr/>
        </p:nvSpPr>
        <p:spPr>
          <a:xfrm rot="5400000">
            <a:off x="404036" y="1520456"/>
            <a:ext cx="297712" cy="34024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Explosion 2 24"/>
          <p:cNvSpPr/>
          <p:nvPr/>
        </p:nvSpPr>
        <p:spPr>
          <a:xfrm rot="5400000">
            <a:off x="416442" y="3758612"/>
            <a:ext cx="318977" cy="294166"/>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350874" y="0"/>
            <a:ext cx="10053352" cy="6985591"/>
          </a:xfrm>
        </p:spPr>
        <p:txBody>
          <a:bodyPr/>
          <a:lstStyle/>
          <a:p>
            <a:pPr algn="ctr"/>
            <a:endParaRPr lang="id-ID" sz="2800" dirty="0"/>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574158" y="446567"/>
            <a:ext cx="9856382" cy="563231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id-ID" sz="2000" b="1" dirty="0" smtClean="0"/>
              <a:t>KINERJA NYATA DENGAN TAHUN SEBELUMNYA</a:t>
            </a:r>
          </a:p>
          <a:p>
            <a:endParaRPr lang="id-ID" sz="2000" dirty="0" smtClean="0"/>
          </a:p>
          <a:p>
            <a:pPr algn="just"/>
            <a:r>
              <a:rPr lang="id-ID" sz="1600" dirty="0" smtClean="0"/>
              <a:t>       Pada tahun 2019 Dinas Kependudukan Dan Pencatatan Sipil Kabupaten Wonogiri menetapkan sebanyak 2 (dua) sasaran dengan 6 (enam) indikator kinerja sesuai dengan Rencana Kinerja Tahunan dan Dokumen Perjanjian Kinerja Tahun 2019 yang ingin dicapai. Secara rinci pencapaian sasaran dapat dijelaskan sebagai berikut :</a:t>
            </a:r>
          </a:p>
          <a:p>
            <a:pPr algn="just"/>
            <a:endParaRPr lang="id-ID" sz="1600" dirty="0" smtClean="0"/>
          </a:p>
          <a:p>
            <a:pPr lvl="0" algn="just"/>
            <a:r>
              <a:rPr lang="id-ID" sz="1600" dirty="0" smtClean="0"/>
              <a:t>       Sasaran 1 terdiri dari 3 indikator melampaui target capaian 66.67 %</a:t>
            </a:r>
          </a:p>
          <a:p>
            <a:pPr lvl="0" algn="just"/>
            <a:r>
              <a:rPr lang="id-ID" sz="1600" dirty="0" smtClean="0"/>
              <a:t>Sasaran 1 terdiri dari 2 indikator tidak mencapai target 33.33 %</a:t>
            </a:r>
          </a:p>
          <a:p>
            <a:pPr algn="just"/>
            <a:r>
              <a:rPr lang="id-ID" sz="1600" dirty="0" smtClean="0"/>
              <a:t>Dari hasil pengukuran terhadap pencapaian sebanyak 2 sasaran tersebut, secara umum telah melebihi target yang ditetapkan dalam perjanjian kinerja.</a:t>
            </a:r>
          </a:p>
          <a:p>
            <a:pPr algn="just"/>
            <a:endParaRPr lang="id-ID" sz="1600" dirty="0" smtClean="0"/>
          </a:p>
          <a:p>
            <a:pPr algn="just"/>
            <a:r>
              <a:rPr lang="id-ID" sz="1600" dirty="0" smtClean="0"/>
              <a:t>       Pada tahun 2020 Dinas Kependudukan Dan Pencatatan Sipil Kabupaten Wonogiri menetapkan sebanyak 2 (dua) sasaran dengan 6 (enam) indikator kinerja sesuai dengan Rencana Kinerja Tahunan dan Dokumen Perjanjian Kinerja Tahun 2020 yang ingin dicapai. Secara rinci pencapaian sasaran dapat dijelaskan sebagai sampai pada Triwulan II sebagai berikut</a:t>
            </a:r>
          </a:p>
          <a:p>
            <a:pPr algn="just"/>
            <a:endParaRPr lang="id-ID" sz="1600" dirty="0" smtClean="0"/>
          </a:p>
          <a:p>
            <a:pPr lvl="0" algn="just"/>
            <a:r>
              <a:rPr lang="id-ID" sz="1600" dirty="0" smtClean="0"/>
              <a:t>       Sasaran 1 terdiri dari 3 indikator melampaui target capaian dengan nilai  60   %</a:t>
            </a:r>
          </a:p>
          <a:p>
            <a:pPr lvl="0" algn="just"/>
            <a:r>
              <a:rPr lang="id-ID" sz="1600" dirty="0" smtClean="0"/>
              <a:t>Sasaran 1 terdiri dari 2 indikator tidak mencapai target 40    %</a:t>
            </a:r>
          </a:p>
          <a:p>
            <a:pPr algn="just"/>
            <a:r>
              <a:rPr lang="id-ID" sz="1600" dirty="0" smtClean="0"/>
              <a:t>Dari hasil pengukuran terhadap pencapaian sebanyak 1 sasaran tersebut, secara umum telah melebihi target yang ditetapkan dalam perjanjian kinerja.</a:t>
            </a:r>
          </a:p>
          <a:p>
            <a:pPr algn="just"/>
            <a:endParaRPr lang="id-ID" sz="16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7" name="Double Wave 6"/>
          <p:cNvSpPr/>
          <p:nvPr/>
        </p:nvSpPr>
        <p:spPr>
          <a:xfrm>
            <a:off x="1297173" y="542260"/>
            <a:ext cx="659218" cy="297712"/>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72662" y="222801"/>
            <a:ext cx="9931564" cy="792986"/>
          </a:xfrm>
        </p:spPr>
        <p:txBody>
          <a:bodyPr>
            <a:normAutofit/>
          </a:bodyPr>
          <a:lstStyle/>
          <a:p>
            <a:r>
              <a:rPr lang="id-ID" sz="2000" b="1" dirty="0" smtClean="0"/>
              <a:t>     FAKTOR PENDUKUNG</a:t>
            </a:r>
            <a:endParaRPr lang="id-ID" sz="2000" b="1" dirty="0"/>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287079" y="1180214"/>
            <a:ext cx="10388009" cy="4708981"/>
          </a:xfrm>
          <a:prstGeom prst="rect">
            <a:avLst/>
          </a:prstGeom>
          <a:noFill/>
        </p:spPr>
        <p:txBody>
          <a:bodyPr wrap="square" rtlCol="0">
            <a:spAutoFit/>
          </a:bodyPr>
          <a:lstStyle/>
          <a:p>
            <a:pPr lvl="0" algn="just"/>
            <a:r>
              <a:rPr lang="id-ID" sz="2000" dirty="0" smtClean="0"/>
              <a:t>1.   Sarana dan Prasarana yang semakin mendukung </a:t>
            </a:r>
          </a:p>
          <a:p>
            <a:pPr lvl="0" algn="just"/>
            <a:r>
              <a:rPr lang="id-ID" sz="2000" dirty="0" smtClean="0"/>
              <a:t>2.   Kwalitas SDM yang semakin profesional </a:t>
            </a:r>
          </a:p>
          <a:p>
            <a:pPr lvl="0"/>
            <a:endParaRPr lang="id-ID" sz="2000" dirty="0" smtClean="0"/>
          </a:p>
          <a:p>
            <a:r>
              <a:rPr lang="id-ID" sz="2000" b="1" dirty="0" smtClean="0"/>
              <a:t>      FAKTOR PENGHAMBAT</a:t>
            </a:r>
          </a:p>
          <a:p>
            <a:endParaRPr lang="id-ID" sz="2000" dirty="0" smtClean="0"/>
          </a:p>
          <a:p>
            <a:pPr algn="just"/>
            <a:r>
              <a:rPr lang="id-ID" sz="2000" dirty="0" smtClean="0"/>
              <a:t>1.   Letak geografis Kab Wonogiri yang sangat luas dan kondisi topografis berupa pegunungan menjadi salah satu faktor penghambat pengurusan Administrasi Kependudukan dihitung dari ukuran jarak tempuh dan medan yang menyulitkan dari jangkauan masyarakat</a:t>
            </a:r>
          </a:p>
          <a:p>
            <a:endParaRPr lang="id-ID" sz="2000" dirty="0" smtClean="0"/>
          </a:p>
          <a:p>
            <a:pPr algn="just"/>
            <a:r>
              <a:rPr lang="id-ID" sz="2000" dirty="0" smtClean="0"/>
              <a:t>2.   Kurang pemahaman dari masyarakat sendiri arti pentingnya Administrasi Kependudukan </a:t>
            </a:r>
          </a:p>
          <a:p>
            <a:pPr lvl="0" algn="just"/>
            <a:r>
              <a:rPr lang="id-ID" sz="2000" dirty="0" smtClean="0"/>
              <a:t>Kurangnya kesadaran masyarakat untuk selalu mengupdate data kependudukan setelah adanya perubahan peristiwa kependudukan yang dialaminya</a:t>
            </a:r>
          </a:p>
          <a:p>
            <a:endParaRPr lang="id-ID" sz="20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4" name="Double Wave 3"/>
          <p:cNvSpPr/>
          <p:nvPr/>
        </p:nvSpPr>
        <p:spPr>
          <a:xfrm>
            <a:off x="382772" y="701749"/>
            <a:ext cx="393403" cy="265814"/>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 </a:t>
            </a:r>
            <a:endParaRPr lang="id-ID" dirty="0"/>
          </a:p>
        </p:txBody>
      </p:sp>
      <p:sp>
        <p:nvSpPr>
          <p:cNvPr id="5" name="Double Wave 4"/>
          <p:cNvSpPr/>
          <p:nvPr/>
        </p:nvSpPr>
        <p:spPr>
          <a:xfrm>
            <a:off x="361507" y="2020187"/>
            <a:ext cx="375684" cy="287078"/>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 </a:t>
            </a:r>
            <a:endParaRPr lang="id-ID" dirty="0"/>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72662" y="222801"/>
            <a:ext cx="5747385" cy="792986"/>
          </a:xfrm>
        </p:spPr>
        <p:txBody>
          <a:bodyPr>
            <a:normAutofit/>
          </a:bodyPr>
          <a:lstStyle/>
          <a:p>
            <a:pPr algn="ctr"/>
            <a:r>
              <a:rPr lang="id-ID" sz="2800" b="1" dirty="0" smtClean="0"/>
              <a:t>s o l u s i</a:t>
            </a:r>
            <a:endParaRPr lang="id-ID" sz="2800" dirty="0"/>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372141" y="308344"/>
            <a:ext cx="10334846" cy="6555641"/>
          </a:xfrm>
          <a:prstGeom prst="rect">
            <a:avLst/>
          </a:prstGeom>
          <a:noFill/>
        </p:spPr>
        <p:txBody>
          <a:bodyPr wrap="square" rtlCol="0">
            <a:spAutoFit/>
          </a:bodyPr>
          <a:lstStyle/>
          <a:p>
            <a:pPr algn="ctr"/>
            <a:endParaRPr lang="id-ID" sz="2000" b="1" dirty="0" smtClean="0"/>
          </a:p>
          <a:p>
            <a:pPr algn="ctr"/>
            <a:endParaRPr lang="id-ID" sz="2000" b="1" dirty="0" smtClean="0"/>
          </a:p>
          <a:p>
            <a:endParaRPr lang="id-ID" sz="2000" dirty="0" smtClean="0"/>
          </a:p>
          <a:p>
            <a:r>
              <a:rPr lang="id-ID" sz="2000" dirty="0" smtClean="0"/>
              <a:t>1.    Meningkatkan kualitas SDM melalui Bimbingan Teknis, Sosialisasi dan menyiapkan sarana prasarana pelayanan adminduk</a:t>
            </a:r>
          </a:p>
          <a:p>
            <a:endParaRPr lang="id-ID" sz="2000" dirty="0" smtClean="0"/>
          </a:p>
          <a:p>
            <a:r>
              <a:rPr lang="id-ID" sz="2000" dirty="0" smtClean="0"/>
              <a:t>2.   Meningkatkan kualitas percepatan dan penyederhanaan prosedur pelayanan serta    pendekatan pelayanan masyarakat </a:t>
            </a:r>
          </a:p>
          <a:p>
            <a:endParaRPr lang="id-ID" sz="2000" dirty="0" smtClean="0"/>
          </a:p>
          <a:p>
            <a:r>
              <a:rPr lang="id-ID" sz="2000" dirty="0" smtClean="0"/>
              <a:t>3.   Menjalin dan meningkatkan kerjasama pemanfaatan data kependudukan dan pencatatan sipil dengan pihak lain</a:t>
            </a:r>
          </a:p>
          <a:p>
            <a:endParaRPr lang="id-ID" sz="2000" dirty="0" smtClean="0"/>
          </a:p>
          <a:p>
            <a:r>
              <a:rPr lang="id-ID" sz="2000" dirty="0" smtClean="0"/>
              <a:t>4.   Meningkatkan kesadaran dan peran serta masyarakat melalui sosialisasi dan memanfaatkan media sosial untuk pelayanan adminduk</a:t>
            </a:r>
          </a:p>
          <a:p>
            <a:endParaRPr lang="id-ID" sz="2000" dirty="0" smtClean="0"/>
          </a:p>
          <a:p>
            <a:r>
              <a:rPr lang="id-ID" sz="2000" dirty="0" smtClean="0"/>
              <a:t>5.  Mengadakan Pelayanan Jemput Bola Pelayanan Adminduk</a:t>
            </a:r>
          </a:p>
          <a:p>
            <a:endParaRPr lang="id-ID" sz="2000" dirty="0" smtClean="0"/>
          </a:p>
          <a:p>
            <a:r>
              <a:rPr lang="id-ID" sz="2000" dirty="0" smtClean="0"/>
              <a:t>6. Mengembangkan Inovasi-inovasi oleh Dinas Kependudukan dan Pencatatan Sipil sehingga semakin mempermudah mempercepat mendekatkan pengurusan Administrasi Kependudukan kepada masyarakat</a:t>
            </a:r>
          </a:p>
          <a:p>
            <a:endParaRPr lang="id-ID" sz="20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5" name="Double Wave 4"/>
          <p:cNvSpPr/>
          <p:nvPr/>
        </p:nvSpPr>
        <p:spPr>
          <a:xfrm>
            <a:off x="1392865" y="584791"/>
            <a:ext cx="659219" cy="361507"/>
          </a:xfrm>
          <a:prstGeom prst="doubleWave">
            <a:avLst>
              <a:gd name="adj1" fmla="val 6250"/>
              <a:gd name="adj2" fmla="val 3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009387-29B7-412E-914D-ACB187A7384C}"/>
              </a:ext>
            </a:extLst>
          </p:cNvPr>
          <p:cNvSpPr>
            <a:spLocks noGrp="1"/>
          </p:cNvSpPr>
          <p:nvPr>
            <p:ph type="title"/>
          </p:nvPr>
        </p:nvSpPr>
        <p:spPr>
          <a:xfrm>
            <a:off x="584791" y="0"/>
            <a:ext cx="10058400" cy="1084521"/>
          </a:xfrm>
        </p:spPr>
        <p:txBody>
          <a:bodyPr>
            <a:normAutofit fontScale="90000"/>
          </a:bodyPr>
          <a:lstStyle/>
          <a:p>
            <a:r>
              <a:rPr lang="id-ID" sz="3600" dirty="0" smtClean="0"/>
              <a:t>ALUR PETA PROSES BISNIS PELAYANAN KARTU KELUARGA</a:t>
            </a:r>
            <a:endParaRPr lang="id-ID" sz="3600" dirty="0"/>
          </a:p>
        </p:txBody>
      </p:sp>
      <p:sp>
        <p:nvSpPr>
          <p:cNvPr id="26" name="Rectangle 25">
            <a:extLst>
              <a:ext uri="{FF2B5EF4-FFF2-40B4-BE49-F238E27FC236}">
                <a16:creationId xmlns="" xmlns:a16="http://schemas.microsoft.com/office/drawing/2014/main" id="{5EF5C3F7-3AB1-46DC-80B2-724790EE7F23}"/>
              </a:ext>
            </a:extLst>
          </p:cNvPr>
          <p:cNvSpPr/>
          <p:nvPr/>
        </p:nvSpPr>
        <p:spPr>
          <a:xfrm flipH="1">
            <a:off x="6358270" y="4231758"/>
            <a:ext cx="3232296" cy="1467294"/>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smtClean="0">
              <a:ln>
                <a:solidFill>
                  <a:schemeClr val="tx1">
                    <a:lumMod val="85000"/>
                    <a:lumOff val="15000"/>
                  </a:schemeClr>
                </a:solidFill>
              </a:ln>
              <a:solidFill>
                <a:schemeClr val="tx1"/>
              </a:solidFill>
              <a:latin typeface="Arial Unicode MS" pitchFamily="34" charset="-128"/>
              <a:ea typeface="Arial Unicode MS" pitchFamily="34" charset="-128"/>
              <a:cs typeface="Arial Unicode MS" pitchFamily="34" charset="-128"/>
            </a:endParaRPr>
          </a:p>
          <a:p>
            <a:pPr algn="just"/>
            <a:r>
              <a:rPr lang="id-ID" sz="1400" dirty="0" smtClean="0">
                <a:ln>
                  <a:solidFill>
                    <a:schemeClr val="tx1">
                      <a:lumMod val="85000"/>
                      <a:lumOff val="15000"/>
                    </a:schemeClr>
                  </a:solidFill>
                </a:ln>
                <a:solidFill>
                  <a:schemeClr val="tx1"/>
                </a:solidFill>
                <a:latin typeface="Arial Unicode MS" pitchFamily="34" charset="-128"/>
                <a:ea typeface="Arial Unicode MS" pitchFamily="34" charset="-128"/>
                <a:cs typeface="Arial Unicode MS" pitchFamily="34" charset="-128"/>
              </a:rPr>
              <a:t>   Pemanfaatan dokumen Kartu Keluarga ( KK )peruntukan  pengurusan BPJS,Perbankan,RS dll</a:t>
            </a:r>
            <a:endParaRPr lang="en-US" sz="1400" dirty="0">
              <a:ln>
                <a:solidFill>
                  <a:schemeClr val="tx1">
                    <a:lumMod val="85000"/>
                    <a:lumOff val="15000"/>
                  </a:schemeClr>
                </a:solidFill>
              </a:ln>
              <a:latin typeface="Arial Unicode MS" pitchFamily="34" charset="-128"/>
              <a:ea typeface="Arial Unicode MS" pitchFamily="34" charset="-128"/>
              <a:cs typeface="Arial Unicode MS" pitchFamily="34" charset="-128"/>
            </a:endParaRPr>
          </a:p>
        </p:txBody>
      </p:sp>
      <p:sp>
        <p:nvSpPr>
          <p:cNvPr id="27" name="Arrow: Down 26">
            <a:extLst>
              <a:ext uri="{FF2B5EF4-FFF2-40B4-BE49-F238E27FC236}">
                <a16:creationId xmlns="" xmlns:a16="http://schemas.microsoft.com/office/drawing/2014/main" id="{08DBE9E6-C5ED-43BF-B7DE-3255896B8A5A}"/>
              </a:ext>
            </a:extLst>
          </p:cNvPr>
          <p:cNvSpPr/>
          <p:nvPr/>
        </p:nvSpPr>
        <p:spPr>
          <a:xfrm>
            <a:off x="2553482" y="2514601"/>
            <a:ext cx="478301" cy="54610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 xmlns:a16="http://schemas.microsoft.com/office/drawing/2014/main" id="{3654B787-1B3A-43C8-ACEC-383196D1D82F}"/>
              </a:ext>
            </a:extLst>
          </p:cNvPr>
          <p:cNvSpPr/>
          <p:nvPr/>
        </p:nvSpPr>
        <p:spPr>
          <a:xfrm>
            <a:off x="5667153" y="1397000"/>
            <a:ext cx="2955852" cy="2019300"/>
          </a:xfrm>
          <a:prstGeom prst="rect">
            <a:avLst/>
          </a:prstGeom>
          <a:solidFill>
            <a:srgbClr val="0070C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rPr>
              <a:t> Dinas Kependudukan dan Pencatatan Sipil  siap menerbitkan Kartu Keluarga sesuai peruntukan dan pengurusan yang akan dibutuhkan oleh masyarakat</a:t>
            </a:r>
            <a:endParaRPr lang="id-ID"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5" name="Rectangle 24">
            <a:extLst>
              <a:ext uri="{FF2B5EF4-FFF2-40B4-BE49-F238E27FC236}">
                <a16:creationId xmlns="" xmlns:a16="http://schemas.microsoft.com/office/drawing/2014/main" id="{3654B787-1B3A-43C8-ACEC-383196D1D82F}"/>
              </a:ext>
            </a:extLst>
          </p:cNvPr>
          <p:cNvSpPr/>
          <p:nvPr/>
        </p:nvSpPr>
        <p:spPr>
          <a:xfrm>
            <a:off x="2413590" y="1488558"/>
            <a:ext cx="2392325" cy="1648341"/>
          </a:xfrm>
          <a:prstGeom prst="rect">
            <a:avLst/>
          </a:prstGeom>
          <a:solidFill>
            <a:srgbClr val="0070C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rPr>
              <a:t>Masyarakat mengajukan permohonan  dengan difasilitasi dari Kelurahan/Desa/Kecamatan</a:t>
            </a:r>
            <a:endParaRPr lang="id-ID" sz="1600" b="1" dirty="0">
              <a:solidFill>
                <a:schemeClr val="tx1"/>
              </a:solidFill>
            </a:endParaRPr>
          </a:p>
        </p:txBody>
      </p:sp>
      <p:sp>
        <p:nvSpPr>
          <p:cNvPr id="9" name="Right Arrow 8"/>
          <p:cNvSpPr/>
          <p:nvPr/>
        </p:nvSpPr>
        <p:spPr>
          <a:xfrm>
            <a:off x="4660900" y="1968500"/>
            <a:ext cx="729807" cy="3600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Down Arrow 9"/>
          <p:cNvSpPr/>
          <p:nvPr/>
        </p:nvSpPr>
        <p:spPr>
          <a:xfrm>
            <a:off x="7102549" y="3322970"/>
            <a:ext cx="287079" cy="775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027" name="Picture 3"/>
          <p:cNvPicPr>
            <a:picLocks noChangeAspect="1" noChangeArrowheads="1"/>
          </p:cNvPicPr>
          <p:nvPr/>
        </p:nvPicPr>
        <p:blipFill>
          <a:blip r:embed="rId2"/>
          <a:srcRect/>
          <a:stretch>
            <a:fillRect/>
          </a:stretch>
        </p:blipFill>
        <p:spPr bwMode="auto">
          <a:xfrm>
            <a:off x="472442" y="1594883"/>
            <a:ext cx="1728498" cy="1392865"/>
          </a:xfrm>
          <a:prstGeom prst="rect">
            <a:avLst/>
          </a:prstGeom>
          <a:noFill/>
          <a:ln w="9525">
            <a:noFill/>
            <a:miter lim="800000"/>
            <a:headEnd/>
            <a:tailEnd/>
          </a:ln>
          <a:effectLst/>
        </p:spPr>
      </p:pic>
    </p:spTree>
    <p:extLst>
      <p:ext uri="{BB962C8B-B14F-4D97-AF65-F5344CB8AC3E}">
        <p14:creationId xmlns:p14="http://schemas.microsoft.com/office/powerpoint/2010/main" xmlns="" val="208075241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009387-29B7-412E-914D-ACB187A7384C}"/>
              </a:ext>
            </a:extLst>
          </p:cNvPr>
          <p:cNvSpPr>
            <a:spLocks noGrp="1"/>
          </p:cNvSpPr>
          <p:nvPr>
            <p:ph type="title"/>
          </p:nvPr>
        </p:nvSpPr>
        <p:spPr>
          <a:xfrm>
            <a:off x="276448" y="0"/>
            <a:ext cx="10972799" cy="510364"/>
          </a:xfrm>
        </p:spPr>
        <p:txBody>
          <a:bodyPr>
            <a:normAutofit/>
          </a:bodyPr>
          <a:lstStyle/>
          <a:p>
            <a:pPr algn="ctr"/>
            <a:r>
              <a:rPr lang="id-ID" sz="1400" b="1" dirty="0" smtClean="0"/>
              <a:t>PETA PROSES BISNIS KEGIATAN PENINGKATAN PELAYANAN KARTU KELUARGA</a:t>
            </a:r>
            <a:endParaRPr lang="id-ID" sz="1400" dirty="0"/>
          </a:p>
        </p:txBody>
      </p:sp>
      <p:sp>
        <p:nvSpPr>
          <p:cNvPr id="26" name="Rectangle 25">
            <a:extLst>
              <a:ext uri="{FF2B5EF4-FFF2-40B4-BE49-F238E27FC236}">
                <a16:creationId xmlns="" xmlns:a16="http://schemas.microsoft.com/office/drawing/2014/main" id="{5EF5C3F7-3AB1-46DC-80B2-724790EE7F23}"/>
              </a:ext>
            </a:extLst>
          </p:cNvPr>
          <p:cNvSpPr/>
          <p:nvPr/>
        </p:nvSpPr>
        <p:spPr>
          <a:xfrm flipH="1">
            <a:off x="1119072" y="712382"/>
            <a:ext cx="4250368" cy="86123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Memberikan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Tugas</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Kepada</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Disdukcapil</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dalam</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melaksanakan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Urusan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Pemerintah</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Bidang</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Kependudukan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Pencatatan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Sipil</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Berdasarkan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PERDA No. </a:t>
            </a:r>
            <a:r>
              <a:rPr lang="id-ID"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89</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Tahun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201</a:t>
            </a:r>
            <a:r>
              <a:rPr lang="id-ID"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6</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tentang</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id-ID"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Tugas Pokok dan Fungsi Dinas Kependudukan dan Pencatatan Sipil</a:t>
            </a:r>
            <a:endParaRPr lang="en-US" sz="1000" dirty="0">
              <a:ln>
                <a:solidFill>
                  <a:schemeClr val="tx1"/>
                </a:solidFill>
              </a:ln>
              <a:solidFill>
                <a:schemeClr val="bg1"/>
              </a:solidFill>
              <a:latin typeface="Arial Unicode MS" pitchFamily="34" charset="-128"/>
              <a:ea typeface="Arial Unicode MS" pitchFamily="34" charset="-128"/>
              <a:cs typeface="Arial Unicode MS" pitchFamily="34" charset="-128"/>
            </a:endParaRPr>
          </a:p>
        </p:txBody>
      </p:sp>
      <p:sp>
        <p:nvSpPr>
          <p:cNvPr id="38" name="Rectangle 37">
            <a:extLst>
              <a:ext uri="{FF2B5EF4-FFF2-40B4-BE49-F238E27FC236}">
                <a16:creationId xmlns="" xmlns:a16="http://schemas.microsoft.com/office/drawing/2014/main" id="{3654B787-1B3A-43C8-ACEC-383196D1D82F}"/>
              </a:ext>
            </a:extLst>
          </p:cNvPr>
          <p:cNvSpPr/>
          <p:nvPr/>
        </p:nvSpPr>
        <p:spPr>
          <a:xfrm>
            <a:off x="1963186" y="1701207"/>
            <a:ext cx="3555112" cy="58479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200" dirty="0" err="1" smtClean="0">
                <a:ln>
                  <a:solidFill>
                    <a:schemeClr val="tx1"/>
                  </a:solidFill>
                </a:ln>
                <a:solidFill>
                  <a:schemeClr val="tx1"/>
                </a:solidFill>
              </a:rPr>
              <a:t>Melaksanakan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Tugas</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Urusan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Pemerintah</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Bidang</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Kependudukan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dan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Pencatatan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Sipil</a:t>
            </a:r>
            <a:r>
              <a:rPr lang="en-US" sz="1200" dirty="0" smtClean="0">
                <a:ln>
                  <a:solidFill>
                    <a:schemeClr val="tx1"/>
                  </a:solidFill>
                </a:ln>
                <a:solidFill>
                  <a:schemeClr val="tx1"/>
                </a:solidFill>
              </a:rPr>
              <a:t>  </a:t>
            </a:r>
            <a:endParaRPr lang="en-US" sz="1200" dirty="0">
              <a:ln>
                <a:solidFill>
                  <a:schemeClr val="tx1"/>
                </a:solidFill>
              </a:ln>
              <a:solidFill>
                <a:schemeClr val="tx1"/>
              </a:solidFill>
            </a:endParaRPr>
          </a:p>
        </p:txBody>
      </p:sp>
      <p:sp>
        <p:nvSpPr>
          <p:cNvPr id="41" name="Rectangle 40">
            <a:extLst>
              <a:ext uri="{FF2B5EF4-FFF2-40B4-BE49-F238E27FC236}">
                <a16:creationId xmlns="" xmlns:a16="http://schemas.microsoft.com/office/drawing/2014/main" id="{3654B787-1B3A-43C8-ACEC-383196D1D82F}"/>
              </a:ext>
            </a:extLst>
          </p:cNvPr>
          <p:cNvSpPr/>
          <p:nvPr/>
        </p:nvSpPr>
        <p:spPr>
          <a:xfrm rot="16200000">
            <a:off x="-891473" y="2978778"/>
            <a:ext cx="2477386" cy="77285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200" b="1" dirty="0" smtClean="0">
                <a:solidFill>
                  <a:schemeClr val="tx1"/>
                </a:solidFill>
              </a:rPr>
              <a:t>Instansi lain( Perbankan.BPJS,RS.DinSos.Disdika,Dispera</a:t>
            </a:r>
            <a:endParaRPr lang="id-ID" sz="1200" b="1" dirty="0">
              <a:solidFill>
                <a:schemeClr val="tx1"/>
              </a:solidFill>
            </a:endParaRPr>
          </a:p>
        </p:txBody>
      </p:sp>
      <p:sp>
        <p:nvSpPr>
          <p:cNvPr id="49" name="Rectangle 48">
            <a:extLst>
              <a:ext uri="{FF2B5EF4-FFF2-40B4-BE49-F238E27FC236}">
                <a16:creationId xmlns="" xmlns:a16="http://schemas.microsoft.com/office/drawing/2014/main" id="{3654B787-1B3A-43C8-ACEC-383196D1D82F}"/>
              </a:ext>
            </a:extLst>
          </p:cNvPr>
          <p:cNvSpPr/>
          <p:nvPr/>
        </p:nvSpPr>
        <p:spPr>
          <a:xfrm rot="16200000" flipH="1">
            <a:off x="-208086" y="1078763"/>
            <a:ext cx="1223332" cy="404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1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BUPATI</a:t>
            </a:r>
          </a:p>
        </p:txBody>
      </p:sp>
      <p:sp>
        <p:nvSpPr>
          <p:cNvPr id="53" name="Rectangle 52">
            <a:extLst>
              <a:ext uri="{FF2B5EF4-FFF2-40B4-BE49-F238E27FC236}">
                <a16:creationId xmlns="" xmlns:a16="http://schemas.microsoft.com/office/drawing/2014/main" id="{3654B787-1B3A-43C8-ACEC-383196D1D82F}"/>
              </a:ext>
            </a:extLst>
          </p:cNvPr>
          <p:cNvSpPr/>
          <p:nvPr/>
        </p:nvSpPr>
        <p:spPr>
          <a:xfrm>
            <a:off x="6742225" y="1967024"/>
            <a:ext cx="2327348" cy="53162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solidFill>
                </a:ln>
              </a:rPr>
              <a:t>Laporan</a:t>
            </a:r>
            <a:r>
              <a:rPr lang="en-US" sz="1200" dirty="0" smtClean="0">
                <a:ln>
                  <a:solidFill>
                    <a:schemeClr val="tx1"/>
                  </a:solidFill>
                </a:ln>
              </a:rPr>
              <a:t> </a:t>
            </a:r>
            <a:r>
              <a:rPr lang="en-US" sz="1200" dirty="0" err="1" smtClean="0">
                <a:ln>
                  <a:solidFill>
                    <a:schemeClr val="tx1"/>
                  </a:solidFill>
                </a:ln>
              </a:rPr>
              <a:t>Hasil</a:t>
            </a:r>
            <a:r>
              <a:rPr lang="en-US" sz="1200" dirty="0" smtClean="0">
                <a:ln>
                  <a:solidFill>
                    <a:schemeClr val="tx1"/>
                  </a:solidFill>
                </a:ln>
              </a:rPr>
              <a:t> P</a:t>
            </a:r>
            <a:r>
              <a:rPr lang="id-ID" sz="1200" dirty="0" smtClean="0">
                <a:ln>
                  <a:solidFill>
                    <a:schemeClr val="tx1"/>
                  </a:solidFill>
                </a:ln>
              </a:rPr>
              <a:t>elayanan artu Keluarga ( KK ) dan Cakupan kepemilikan KK</a:t>
            </a:r>
            <a:endParaRPr lang="en-US" sz="1200" dirty="0">
              <a:ln>
                <a:solidFill>
                  <a:schemeClr val="tx1"/>
                </a:solidFill>
              </a:ln>
            </a:endParaRPr>
          </a:p>
        </p:txBody>
      </p:sp>
      <p:sp>
        <p:nvSpPr>
          <p:cNvPr id="61" name="Rectangle 60">
            <a:extLst>
              <a:ext uri="{FF2B5EF4-FFF2-40B4-BE49-F238E27FC236}">
                <a16:creationId xmlns="" xmlns:a16="http://schemas.microsoft.com/office/drawing/2014/main" id="{3654B787-1B3A-43C8-ACEC-383196D1D82F}"/>
              </a:ext>
            </a:extLst>
          </p:cNvPr>
          <p:cNvSpPr/>
          <p:nvPr/>
        </p:nvSpPr>
        <p:spPr>
          <a:xfrm rot="16200000">
            <a:off x="124450" y="4748107"/>
            <a:ext cx="592093" cy="80658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Kecamatann</a:t>
            </a:r>
            <a:endParaRPr lang="id-ID" sz="1050" b="1" dirty="0">
              <a:solidFill>
                <a:srgbClr val="000000"/>
              </a:solidFill>
              <a:latin typeface="Calibri"/>
            </a:endParaRPr>
          </a:p>
        </p:txBody>
      </p:sp>
      <p:sp>
        <p:nvSpPr>
          <p:cNvPr id="62" name="Rectangle 61">
            <a:extLst>
              <a:ext uri="{FF2B5EF4-FFF2-40B4-BE49-F238E27FC236}">
                <a16:creationId xmlns="" xmlns:a16="http://schemas.microsoft.com/office/drawing/2014/main" id="{3654B787-1B3A-43C8-ACEC-383196D1D82F}"/>
              </a:ext>
            </a:extLst>
          </p:cNvPr>
          <p:cNvSpPr/>
          <p:nvPr/>
        </p:nvSpPr>
        <p:spPr>
          <a:xfrm rot="16200000">
            <a:off x="248540" y="5578994"/>
            <a:ext cx="495447" cy="53856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Kel/Desa</a:t>
            </a:r>
            <a:endParaRPr lang="id-ID" sz="1050" b="1" dirty="0">
              <a:solidFill>
                <a:srgbClr val="000000"/>
              </a:solidFill>
              <a:latin typeface="Calibri"/>
            </a:endParaRPr>
          </a:p>
        </p:txBody>
      </p:sp>
      <p:sp>
        <p:nvSpPr>
          <p:cNvPr id="63" name="Rectangle 62">
            <a:extLst>
              <a:ext uri="{FF2B5EF4-FFF2-40B4-BE49-F238E27FC236}">
                <a16:creationId xmlns="" xmlns:a16="http://schemas.microsoft.com/office/drawing/2014/main" id="{3654B787-1B3A-43C8-ACEC-383196D1D82F}"/>
              </a:ext>
            </a:extLst>
          </p:cNvPr>
          <p:cNvSpPr/>
          <p:nvPr/>
        </p:nvSpPr>
        <p:spPr>
          <a:xfrm rot="16200000">
            <a:off x="250311" y="6147835"/>
            <a:ext cx="495447" cy="57754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Masyarkat</a:t>
            </a:r>
            <a:endParaRPr lang="id-ID" sz="1050" b="1" dirty="0">
              <a:solidFill>
                <a:srgbClr val="000000"/>
              </a:solidFill>
              <a:latin typeface="Calibri"/>
            </a:endParaRPr>
          </a:p>
        </p:txBody>
      </p:sp>
      <p:sp>
        <p:nvSpPr>
          <p:cNvPr id="67" name="Rectangle 66">
            <a:extLst>
              <a:ext uri="{FF2B5EF4-FFF2-40B4-BE49-F238E27FC236}">
                <a16:creationId xmlns="" xmlns:a16="http://schemas.microsoft.com/office/drawing/2014/main" id="{3654B787-1B3A-43C8-ACEC-383196D1D82F}"/>
              </a:ext>
            </a:extLst>
          </p:cNvPr>
          <p:cNvSpPr/>
          <p:nvPr/>
        </p:nvSpPr>
        <p:spPr>
          <a:xfrm>
            <a:off x="1360967" y="5656522"/>
            <a:ext cx="3253563" cy="42530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id-ID" sz="1200" dirty="0" smtClean="0">
                <a:ln>
                  <a:solidFill>
                    <a:schemeClr val="tx1"/>
                  </a:solidFill>
                </a:ln>
              </a:rPr>
              <a:t>Fasilitasi pelayanan Kartu Keluarga ( KK )</a:t>
            </a:r>
            <a:endParaRPr lang="en-US" sz="1200" dirty="0">
              <a:ln>
                <a:solidFill>
                  <a:schemeClr val="tx1"/>
                </a:solidFill>
              </a:ln>
            </a:endParaRPr>
          </a:p>
        </p:txBody>
      </p:sp>
      <p:sp>
        <p:nvSpPr>
          <p:cNvPr id="69" name="Rectangle 68">
            <a:extLst>
              <a:ext uri="{FF2B5EF4-FFF2-40B4-BE49-F238E27FC236}">
                <a16:creationId xmlns="" xmlns:a16="http://schemas.microsoft.com/office/drawing/2014/main" id="{3654B787-1B3A-43C8-ACEC-383196D1D82F}"/>
              </a:ext>
            </a:extLst>
          </p:cNvPr>
          <p:cNvSpPr/>
          <p:nvPr/>
        </p:nvSpPr>
        <p:spPr>
          <a:xfrm>
            <a:off x="6262579" y="2934586"/>
            <a:ext cx="3870250" cy="156298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id-ID"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Pemanfaatan dokumen Kartu Keluarga ( KK ) oleh Instansi lain ( Perbankan, BPJS, Dinas Sosial, Dinas Pendidikan, Dinas Perumahan dll </a:t>
            </a:r>
            <a:endParaRPr lang="en-US" sz="1200" dirty="0">
              <a:ln>
                <a:solidFill>
                  <a:schemeClr val="tx1">
                    <a:lumMod val="85000"/>
                    <a:lumOff val="15000"/>
                  </a:schemeClr>
                </a:solidFill>
              </a:ln>
              <a:latin typeface="Arial Unicode MS" pitchFamily="34" charset="-128"/>
              <a:ea typeface="Arial Unicode MS" pitchFamily="34" charset="-128"/>
              <a:cs typeface="Arial Unicode MS" pitchFamily="34" charset="-128"/>
            </a:endParaRPr>
          </a:p>
        </p:txBody>
      </p:sp>
      <p:sp>
        <p:nvSpPr>
          <p:cNvPr id="73" name="Rectangle 72">
            <a:extLst>
              <a:ext uri="{FF2B5EF4-FFF2-40B4-BE49-F238E27FC236}">
                <a16:creationId xmlns="" xmlns:a16="http://schemas.microsoft.com/office/drawing/2014/main" id="{3654B787-1B3A-43C8-ACEC-383196D1D82F}"/>
              </a:ext>
            </a:extLst>
          </p:cNvPr>
          <p:cNvSpPr/>
          <p:nvPr/>
        </p:nvSpPr>
        <p:spPr>
          <a:xfrm>
            <a:off x="6134987" y="5263116"/>
            <a:ext cx="3944678" cy="114831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id-ID" sz="1200" dirty="0" smtClean="0">
                <a:ln>
                  <a:solidFill>
                    <a:schemeClr val="tx1"/>
                  </a:solidFill>
                </a:ln>
              </a:rPr>
              <a:t>Tertib Administrasi Kependudukan ( Kepemilikan Kartu Keluarga )</a:t>
            </a:r>
            <a:endParaRPr lang="en-US" sz="1200" dirty="0">
              <a:ln>
                <a:solidFill>
                  <a:schemeClr val="tx1"/>
                </a:solidFill>
              </a:ln>
            </a:endParaRPr>
          </a:p>
        </p:txBody>
      </p:sp>
      <p:cxnSp>
        <p:nvCxnSpPr>
          <p:cNvPr id="77" name="Elbow Connector 76"/>
          <p:cNvCxnSpPr/>
          <p:nvPr/>
        </p:nvCxnSpPr>
        <p:spPr>
          <a:xfrm>
            <a:off x="1318437" y="1594884"/>
            <a:ext cx="644750" cy="510361"/>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78" name="Elbow Connector 77"/>
          <p:cNvCxnSpPr/>
          <p:nvPr/>
        </p:nvCxnSpPr>
        <p:spPr>
          <a:xfrm>
            <a:off x="5539563" y="1967023"/>
            <a:ext cx="1213295" cy="265815"/>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80" name="Elbow Connector 79"/>
          <p:cNvCxnSpPr>
            <a:stCxn id="67" idx="3"/>
          </p:cNvCxnSpPr>
          <p:nvPr/>
        </p:nvCxnSpPr>
        <p:spPr>
          <a:xfrm flipV="1">
            <a:off x="4614530" y="2445491"/>
            <a:ext cx="372140" cy="3423682"/>
          </a:xfrm>
          <a:prstGeom prst="bentConnector2">
            <a:avLst/>
          </a:prstGeom>
          <a:ln>
            <a:tailEnd type="arrow"/>
          </a:ln>
        </p:spPr>
        <p:style>
          <a:lnRef idx="2">
            <a:schemeClr val="dk1"/>
          </a:lnRef>
          <a:fillRef idx="0">
            <a:schemeClr val="dk1"/>
          </a:fillRef>
          <a:effectRef idx="1">
            <a:schemeClr val="dk1"/>
          </a:effectRef>
          <a:fontRef idx="minor">
            <a:schemeClr val="tx1"/>
          </a:fontRef>
        </p:style>
      </p:cxnSp>
      <p:cxnSp>
        <p:nvCxnSpPr>
          <p:cNvPr id="146" name="Straight Arrow Connector 145"/>
          <p:cNvCxnSpPr/>
          <p:nvPr/>
        </p:nvCxnSpPr>
        <p:spPr>
          <a:xfrm rot="10800000" flipV="1">
            <a:off x="5362366" y="1063256"/>
            <a:ext cx="4770462" cy="35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3" name="Elbow Connector 130"/>
          <p:cNvCxnSpPr/>
          <p:nvPr/>
        </p:nvCxnSpPr>
        <p:spPr>
          <a:xfrm rot="5400000">
            <a:off x="9009323" y="1169581"/>
            <a:ext cx="1155407" cy="1034905"/>
          </a:xfrm>
          <a:prstGeom prst="bentConnector2">
            <a:avLst/>
          </a:prstGeom>
        </p:spPr>
        <p:style>
          <a:lnRef idx="3">
            <a:schemeClr val="dk1"/>
          </a:lnRef>
          <a:fillRef idx="0">
            <a:schemeClr val="dk1"/>
          </a:fillRef>
          <a:effectRef idx="2">
            <a:schemeClr val="dk1"/>
          </a:effectRef>
          <a:fontRef idx="minor">
            <a:schemeClr val="tx1"/>
          </a:fontRef>
        </p:style>
      </p:cxnSp>
      <p:sp>
        <p:nvSpPr>
          <p:cNvPr id="32" name="Rectangle 31">
            <a:extLst>
              <a:ext uri="{FF2B5EF4-FFF2-40B4-BE49-F238E27FC236}">
                <a16:creationId xmlns="" xmlns:a16="http://schemas.microsoft.com/office/drawing/2014/main" id="{3654B787-1B3A-43C8-ACEC-383196D1D82F}"/>
              </a:ext>
            </a:extLst>
          </p:cNvPr>
          <p:cNvSpPr/>
          <p:nvPr/>
        </p:nvSpPr>
        <p:spPr>
          <a:xfrm flipH="1">
            <a:off x="9771319" y="1158949"/>
            <a:ext cx="1105788" cy="127590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200" dirty="0" smtClean="0">
                <a:ln>
                  <a:solidFill>
                    <a:schemeClr val="tx1"/>
                  </a:solidFill>
                </a:ln>
              </a:rPr>
              <a:t>K</a:t>
            </a:r>
            <a:r>
              <a:rPr lang="id-ID" sz="1200" dirty="0" smtClean="0">
                <a:ln>
                  <a:solidFill>
                    <a:schemeClr val="tx1"/>
                  </a:solidFill>
                </a:ln>
              </a:rPr>
              <a:t>eberhasilan Program Pemerintah Kabupaten Wonogiri</a:t>
            </a:r>
            <a:endParaRPr lang="en-US" sz="1200" dirty="0">
              <a:ln>
                <a:solidFill>
                  <a:schemeClr val="tx1"/>
                </a:solidFill>
              </a:ln>
            </a:endParaRPr>
          </a:p>
        </p:txBody>
      </p:sp>
      <p:sp>
        <p:nvSpPr>
          <p:cNvPr id="33" name="Rectangle 32">
            <a:extLst>
              <a:ext uri="{FF2B5EF4-FFF2-40B4-BE49-F238E27FC236}">
                <a16:creationId xmlns="" xmlns:a16="http://schemas.microsoft.com/office/drawing/2014/main" id="{3654B787-1B3A-43C8-ACEC-383196D1D82F}"/>
              </a:ext>
            </a:extLst>
          </p:cNvPr>
          <p:cNvSpPr/>
          <p:nvPr/>
        </p:nvSpPr>
        <p:spPr>
          <a:xfrm>
            <a:off x="1382234" y="5039833"/>
            <a:ext cx="3285460" cy="46783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id-ID" sz="1200" dirty="0" smtClean="0">
                <a:ln>
                  <a:solidFill>
                    <a:schemeClr val="tx1"/>
                  </a:solidFill>
                </a:ln>
              </a:rPr>
              <a:t>Fasilitasi pelayanan Kartu Keluarga ( KK )</a:t>
            </a:r>
            <a:endParaRPr lang="en-US" sz="1200" dirty="0">
              <a:ln>
                <a:solidFill>
                  <a:schemeClr val="tx1"/>
                </a:solidFill>
              </a:ln>
            </a:endParaRPr>
          </a:p>
        </p:txBody>
      </p:sp>
      <p:cxnSp>
        <p:nvCxnSpPr>
          <p:cNvPr id="42" name="Straight Arrow Connector 41"/>
          <p:cNvCxnSpPr>
            <a:stCxn id="33" idx="3"/>
          </p:cNvCxnSpPr>
          <p:nvPr/>
        </p:nvCxnSpPr>
        <p:spPr>
          <a:xfrm>
            <a:off x="4667694" y="5273749"/>
            <a:ext cx="308343"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9" name="Straight Arrow Connector 78"/>
          <p:cNvCxnSpPr>
            <a:endCxn id="69" idx="1"/>
          </p:cNvCxnSpPr>
          <p:nvPr/>
        </p:nvCxnSpPr>
        <p:spPr>
          <a:xfrm>
            <a:off x="584791" y="3700131"/>
            <a:ext cx="5677788" cy="1594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5" name="Elbow Connector 94"/>
          <p:cNvCxnSpPr/>
          <p:nvPr/>
        </p:nvCxnSpPr>
        <p:spPr>
          <a:xfrm rot="16200000" flipH="1">
            <a:off x="3838353" y="3710763"/>
            <a:ext cx="3678866" cy="701747"/>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sp>
        <p:nvSpPr>
          <p:cNvPr id="108" name="Right Arrow 107"/>
          <p:cNvSpPr/>
          <p:nvPr/>
        </p:nvSpPr>
        <p:spPr>
          <a:xfrm rot="16200000">
            <a:off x="7873412" y="4811233"/>
            <a:ext cx="754911" cy="8506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208075241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009387-29B7-412E-914D-ACB187A7384C}"/>
              </a:ext>
            </a:extLst>
          </p:cNvPr>
          <p:cNvSpPr>
            <a:spLocks noGrp="1"/>
          </p:cNvSpPr>
          <p:nvPr>
            <p:ph type="title"/>
          </p:nvPr>
        </p:nvSpPr>
        <p:spPr>
          <a:xfrm>
            <a:off x="1242458" y="0"/>
            <a:ext cx="9404723" cy="1255982"/>
          </a:xfrm>
        </p:spPr>
        <p:txBody>
          <a:bodyPr>
            <a:normAutofit fontScale="90000"/>
          </a:bodyPr>
          <a:lstStyle/>
          <a:p>
            <a:r>
              <a:rPr lang="id-ID" sz="3600" dirty="0" smtClean="0"/>
              <a:t>ALUR PETA PROSES BISNIS PENGURUSAN AKTE PERKAWINAN/AKTE PERCERAIAN</a:t>
            </a:r>
            <a:endParaRPr lang="id-ID" sz="3600" dirty="0"/>
          </a:p>
        </p:txBody>
      </p:sp>
      <p:sp>
        <p:nvSpPr>
          <p:cNvPr id="26" name="Rectangle 25">
            <a:extLst>
              <a:ext uri="{FF2B5EF4-FFF2-40B4-BE49-F238E27FC236}">
                <a16:creationId xmlns="" xmlns:a16="http://schemas.microsoft.com/office/drawing/2014/main" id="{5EF5C3F7-3AB1-46DC-80B2-724790EE7F23}"/>
              </a:ext>
            </a:extLst>
          </p:cNvPr>
          <p:cNvSpPr/>
          <p:nvPr/>
        </p:nvSpPr>
        <p:spPr>
          <a:xfrm flipH="1">
            <a:off x="6604000" y="4025900"/>
            <a:ext cx="3162300" cy="1905000"/>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Atas Dasar Putusan Pengadilan Negeri dan Persyaratan yang harus dipenuhi Dinas Kependudukan menerbitkan Pembatalan Akta Perceraian dan Menarik Akta Perkawinan pemohon tersebut</a:t>
            </a:r>
            <a:endParaRPr lang="id-ID" sz="16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7" name="Arrow: Down 26">
            <a:extLst>
              <a:ext uri="{FF2B5EF4-FFF2-40B4-BE49-F238E27FC236}">
                <a16:creationId xmlns="" xmlns:a16="http://schemas.microsoft.com/office/drawing/2014/main" id="{08DBE9E6-C5ED-43BF-B7DE-3255896B8A5A}"/>
              </a:ext>
            </a:extLst>
          </p:cNvPr>
          <p:cNvSpPr/>
          <p:nvPr/>
        </p:nvSpPr>
        <p:spPr>
          <a:xfrm>
            <a:off x="2553482" y="2514601"/>
            <a:ext cx="478301" cy="54610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Arrow: Down 26">
            <a:extLst>
              <a:ext uri="{FF2B5EF4-FFF2-40B4-BE49-F238E27FC236}">
                <a16:creationId xmlns="" xmlns:a16="http://schemas.microsoft.com/office/drawing/2014/main" id="{08DBE9E6-C5ED-43BF-B7DE-3255896B8A5A}"/>
              </a:ext>
            </a:extLst>
          </p:cNvPr>
          <p:cNvSpPr/>
          <p:nvPr/>
        </p:nvSpPr>
        <p:spPr>
          <a:xfrm>
            <a:off x="2502682" y="4356101"/>
            <a:ext cx="478301" cy="546100"/>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 xmlns:a16="http://schemas.microsoft.com/office/drawing/2014/main" id="{3654B787-1B3A-43C8-ACEC-383196D1D82F}"/>
              </a:ext>
            </a:extLst>
          </p:cNvPr>
          <p:cNvSpPr/>
          <p:nvPr/>
        </p:nvSpPr>
        <p:spPr>
          <a:xfrm>
            <a:off x="6489701" y="1397000"/>
            <a:ext cx="3378200" cy="2019300"/>
          </a:xfrm>
          <a:prstGeom prst="rect">
            <a:avLst/>
          </a:prstGeom>
          <a:solidFill>
            <a:srgbClr val="0070C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rPr>
              <a:t>Setelah mendapatkan Surat Putusan Pengadilan dan persyaratan lainnya Pemohon mengajukan Permohonan pengajuan pencatatan perceraian ke Dinas Kependudukan dan Pencatatan Sipil </a:t>
            </a:r>
            <a:endParaRPr lang="id-ID" sz="1600"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5" name="Rectangle 24">
            <a:extLst>
              <a:ext uri="{FF2B5EF4-FFF2-40B4-BE49-F238E27FC236}">
                <a16:creationId xmlns="" xmlns:a16="http://schemas.microsoft.com/office/drawing/2014/main" id="{3654B787-1B3A-43C8-ACEC-383196D1D82F}"/>
              </a:ext>
            </a:extLst>
          </p:cNvPr>
          <p:cNvSpPr/>
          <p:nvPr/>
        </p:nvSpPr>
        <p:spPr>
          <a:xfrm>
            <a:off x="1270000" y="1447800"/>
            <a:ext cx="3416299" cy="1689100"/>
          </a:xfrm>
          <a:prstGeom prst="rect">
            <a:avLst/>
          </a:prstGeom>
          <a:solidFill>
            <a:srgbClr val="0070C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solidFill>
                  <a:schemeClr val="tx1"/>
                </a:solidFill>
              </a:rPr>
              <a:t>Langkah I</a:t>
            </a:r>
          </a:p>
          <a:p>
            <a:pPr algn="ctr"/>
            <a:r>
              <a:rPr lang="id-ID" sz="1600" dirty="0" smtClean="0">
                <a:solidFill>
                  <a:schemeClr val="tx1"/>
                </a:solidFill>
              </a:rPr>
              <a:t>Pemohon mengajukan permohonan perceraian ke Pengadilan Negeri</a:t>
            </a:r>
            <a:endParaRPr lang="id-ID" sz="1600" b="1" dirty="0">
              <a:solidFill>
                <a:schemeClr val="tx1"/>
              </a:solidFill>
            </a:endParaRPr>
          </a:p>
        </p:txBody>
      </p:sp>
      <p:pic>
        <p:nvPicPr>
          <p:cNvPr id="1026" name="Picture 2"/>
          <p:cNvPicPr>
            <a:picLocks noChangeAspect="1" noChangeArrowheads="1"/>
          </p:cNvPicPr>
          <p:nvPr/>
        </p:nvPicPr>
        <p:blipFill>
          <a:blip r:embed="rId2"/>
          <a:srcRect/>
          <a:stretch>
            <a:fillRect/>
          </a:stretch>
        </p:blipFill>
        <p:spPr bwMode="auto">
          <a:xfrm>
            <a:off x="2316163" y="3302000"/>
            <a:ext cx="1125537" cy="1415656"/>
          </a:xfrm>
          <a:prstGeom prst="rect">
            <a:avLst/>
          </a:prstGeom>
          <a:noFill/>
          <a:ln w="9525">
            <a:noFill/>
            <a:miter lim="800000"/>
            <a:headEnd/>
            <a:tailEnd/>
          </a:ln>
          <a:effectLst/>
        </p:spPr>
      </p:pic>
      <p:sp>
        <p:nvSpPr>
          <p:cNvPr id="9" name="Right Arrow 8"/>
          <p:cNvSpPr/>
          <p:nvPr/>
        </p:nvSpPr>
        <p:spPr>
          <a:xfrm>
            <a:off x="4660900" y="1968500"/>
            <a:ext cx="16891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Down Arrow 9"/>
          <p:cNvSpPr/>
          <p:nvPr/>
        </p:nvSpPr>
        <p:spPr>
          <a:xfrm>
            <a:off x="8229600" y="3365500"/>
            <a:ext cx="406400" cy="775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208075241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009387-29B7-412E-914D-ACB187A7384C}"/>
              </a:ext>
            </a:extLst>
          </p:cNvPr>
          <p:cNvSpPr>
            <a:spLocks noGrp="1"/>
          </p:cNvSpPr>
          <p:nvPr>
            <p:ph type="title"/>
          </p:nvPr>
        </p:nvSpPr>
        <p:spPr>
          <a:xfrm>
            <a:off x="276448" y="-127596"/>
            <a:ext cx="11366204" cy="850900"/>
          </a:xfrm>
        </p:spPr>
        <p:txBody>
          <a:bodyPr>
            <a:normAutofit/>
          </a:bodyPr>
          <a:lstStyle/>
          <a:p>
            <a:pPr algn="ctr"/>
            <a:r>
              <a:rPr lang="id-ID" sz="1400" b="1" dirty="0" smtClean="0"/>
              <a:t>PETA PROSES BISNIS KEGIATAN AKTA PERKAWINAN, PERCERAIAN, TALAK,RUJUK DAN PERISTIWA PENTING LAINNYA</a:t>
            </a:r>
            <a:endParaRPr lang="id-ID" sz="1400" dirty="0"/>
          </a:p>
        </p:txBody>
      </p:sp>
      <p:sp>
        <p:nvSpPr>
          <p:cNvPr id="26" name="Rectangle 25">
            <a:extLst>
              <a:ext uri="{FF2B5EF4-FFF2-40B4-BE49-F238E27FC236}">
                <a16:creationId xmlns="" xmlns:a16="http://schemas.microsoft.com/office/drawing/2014/main" id="{5EF5C3F7-3AB1-46DC-80B2-724790EE7F23}"/>
              </a:ext>
            </a:extLst>
          </p:cNvPr>
          <p:cNvSpPr/>
          <p:nvPr/>
        </p:nvSpPr>
        <p:spPr>
          <a:xfrm flipH="1">
            <a:off x="1119072" y="712382"/>
            <a:ext cx="4250368" cy="86123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Memberikan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Tugas</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Kepada</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Disdukcapil</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dalam</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melaksanakan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Urusan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Pemerintah</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Bidang</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Kependudukan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dan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Pencatatan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Sipil</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Berdasarkan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PERDA No. 6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Tahun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2017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tentang</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Perubahan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Kedua</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Atas</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Peraturan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Daerah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Kab</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Wonogiri</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No. 12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Tahun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2011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Tentang</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Penyelenggaraan</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Administrasi</a:t>
            </a:r>
            <a:r>
              <a:rPr lang="en-US" sz="1000" dirty="0" smtClean="0">
                <a:ln>
                  <a:solidFill>
                    <a:schemeClr val="tx1"/>
                  </a:solidFill>
                </a:ln>
                <a:solidFill>
                  <a:schemeClr val="bg1"/>
                </a:solidFill>
                <a:latin typeface="Arial Unicode MS" pitchFamily="34" charset="-128"/>
                <a:ea typeface="Arial Unicode MS" pitchFamily="34" charset="-128"/>
                <a:cs typeface="Arial Unicode MS" pitchFamily="34" charset="-128"/>
              </a:rPr>
              <a:t> </a:t>
            </a:r>
            <a:r>
              <a:rPr lang="en-US" sz="1000" dirty="0" err="1" smtClean="0">
                <a:ln>
                  <a:solidFill>
                    <a:schemeClr val="tx1"/>
                  </a:solidFill>
                </a:ln>
                <a:solidFill>
                  <a:schemeClr val="bg1"/>
                </a:solidFill>
                <a:latin typeface="Arial Unicode MS" pitchFamily="34" charset="-128"/>
                <a:ea typeface="Arial Unicode MS" pitchFamily="34" charset="-128"/>
                <a:cs typeface="Arial Unicode MS" pitchFamily="34" charset="-128"/>
              </a:rPr>
              <a:t>Kependudukan</a:t>
            </a:r>
            <a:endParaRPr lang="en-US" sz="1000" dirty="0">
              <a:ln>
                <a:solidFill>
                  <a:schemeClr val="tx1"/>
                </a:solidFill>
              </a:ln>
              <a:solidFill>
                <a:schemeClr val="bg1"/>
              </a:solidFill>
              <a:latin typeface="Arial Unicode MS" pitchFamily="34" charset="-128"/>
              <a:ea typeface="Arial Unicode MS" pitchFamily="34" charset="-128"/>
              <a:cs typeface="Arial Unicode MS" pitchFamily="34" charset="-128"/>
            </a:endParaRPr>
          </a:p>
        </p:txBody>
      </p:sp>
      <p:sp>
        <p:nvSpPr>
          <p:cNvPr id="35" name="Rectangle 34">
            <a:extLst>
              <a:ext uri="{FF2B5EF4-FFF2-40B4-BE49-F238E27FC236}">
                <a16:creationId xmlns="" xmlns:a16="http://schemas.microsoft.com/office/drawing/2014/main" id="{3654B787-1B3A-43C8-ACEC-383196D1D82F}"/>
              </a:ext>
            </a:extLst>
          </p:cNvPr>
          <p:cNvSpPr/>
          <p:nvPr/>
        </p:nvSpPr>
        <p:spPr>
          <a:xfrm rot="16200000">
            <a:off x="151146" y="2756122"/>
            <a:ext cx="520995" cy="36755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1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Kec</a:t>
            </a:r>
            <a:endParaRPr lang="id-ID" sz="12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6" name="Rectangle 35">
            <a:extLst>
              <a:ext uri="{FF2B5EF4-FFF2-40B4-BE49-F238E27FC236}">
                <a16:creationId xmlns="" xmlns:a16="http://schemas.microsoft.com/office/drawing/2014/main" id="{3654B787-1B3A-43C8-ACEC-383196D1D82F}"/>
              </a:ext>
            </a:extLst>
          </p:cNvPr>
          <p:cNvSpPr/>
          <p:nvPr/>
        </p:nvSpPr>
        <p:spPr>
          <a:xfrm rot="16200000">
            <a:off x="97098" y="3520778"/>
            <a:ext cx="606056" cy="3480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1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Kel</a:t>
            </a:r>
          </a:p>
          <a:p>
            <a:pPr algn="ctr"/>
            <a:r>
              <a:rPr lang="id-ID" sz="11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/Desa</a:t>
            </a:r>
          </a:p>
        </p:txBody>
      </p:sp>
      <p:sp>
        <p:nvSpPr>
          <p:cNvPr id="38" name="Rectangle 37">
            <a:extLst>
              <a:ext uri="{FF2B5EF4-FFF2-40B4-BE49-F238E27FC236}">
                <a16:creationId xmlns="" xmlns:a16="http://schemas.microsoft.com/office/drawing/2014/main" id="{3654B787-1B3A-43C8-ACEC-383196D1D82F}"/>
              </a:ext>
            </a:extLst>
          </p:cNvPr>
          <p:cNvSpPr/>
          <p:nvPr/>
        </p:nvSpPr>
        <p:spPr>
          <a:xfrm>
            <a:off x="1963186" y="1701207"/>
            <a:ext cx="3555112" cy="78680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200" dirty="0" err="1" smtClean="0">
                <a:ln>
                  <a:solidFill>
                    <a:schemeClr val="tx1"/>
                  </a:solidFill>
                </a:ln>
                <a:solidFill>
                  <a:schemeClr val="tx1"/>
                </a:solidFill>
              </a:rPr>
              <a:t>Kewenangan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Melaksanakan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Tugas</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Urusan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Pemerintah</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Bidang</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Kependudukan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dan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Pencatatan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Sipil</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khususnya</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Perkawinan</a:t>
            </a:r>
            <a:r>
              <a:rPr lang="en-US" sz="1200" dirty="0" smtClean="0">
                <a:ln>
                  <a:solidFill>
                    <a:schemeClr val="tx1"/>
                  </a:solidFill>
                </a:ln>
                <a:solidFill>
                  <a:schemeClr val="tx1"/>
                </a:solidFill>
              </a:rPr>
              <a:t> </a:t>
            </a:r>
            <a:r>
              <a:rPr lang="en-US" sz="1200" dirty="0" err="1" smtClean="0">
                <a:ln>
                  <a:solidFill>
                    <a:schemeClr val="tx1"/>
                  </a:solidFill>
                </a:ln>
                <a:solidFill>
                  <a:schemeClr val="tx1"/>
                </a:solidFill>
              </a:rPr>
              <a:t>Perceraian</a:t>
            </a:r>
            <a:endParaRPr lang="en-US" sz="1200" dirty="0">
              <a:ln>
                <a:solidFill>
                  <a:schemeClr val="tx1"/>
                </a:solidFill>
              </a:ln>
              <a:solidFill>
                <a:schemeClr val="tx1"/>
              </a:solidFill>
            </a:endParaRPr>
          </a:p>
        </p:txBody>
      </p:sp>
      <p:sp>
        <p:nvSpPr>
          <p:cNvPr id="41" name="Rectangle 40">
            <a:extLst>
              <a:ext uri="{FF2B5EF4-FFF2-40B4-BE49-F238E27FC236}">
                <a16:creationId xmlns="" xmlns:a16="http://schemas.microsoft.com/office/drawing/2014/main" id="{3654B787-1B3A-43C8-ACEC-383196D1D82F}"/>
              </a:ext>
            </a:extLst>
          </p:cNvPr>
          <p:cNvSpPr/>
          <p:nvPr/>
        </p:nvSpPr>
        <p:spPr>
          <a:xfrm rot="16200000">
            <a:off x="-15944" y="4354031"/>
            <a:ext cx="818708" cy="38277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050" b="1" dirty="0" smtClean="0">
                <a:solidFill>
                  <a:schemeClr val="tx1"/>
                </a:solidFill>
              </a:rPr>
              <a:t>Kementan</a:t>
            </a:r>
          </a:p>
          <a:p>
            <a:pPr algn="ctr"/>
            <a:r>
              <a:rPr lang="id-ID" sz="1050" b="1" dirty="0" smtClean="0">
                <a:solidFill>
                  <a:schemeClr val="tx1"/>
                </a:solidFill>
              </a:rPr>
              <a:t>Agama</a:t>
            </a:r>
            <a:endParaRPr lang="id-ID" sz="1200" b="1" dirty="0">
              <a:solidFill>
                <a:schemeClr val="tx1"/>
              </a:solidFill>
            </a:endParaRPr>
          </a:p>
        </p:txBody>
      </p:sp>
      <p:sp>
        <p:nvSpPr>
          <p:cNvPr id="49" name="Rectangle 48">
            <a:extLst>
              <a:ext uri="{FF2B5EF4-FFF2-40B4-BE49-F238E27FC236}">
                <a16:creationId xmlns="" xmlns:a16="http://schemas.microsoft.com/office/drawing/2014/main" id="{3654B787-1B3A-43C8-ACEC-383196D1D82F}"/>
              </a:ext>
            </a:extLst>
          </p:cNvPr>
          <p:cNvSpPr/>
          <p:nvPr/>
        </p:nvSpPr>
        <p:spPr>
          <a:xfrm rot="16200000" flipH="1">
            <a:off x="-383524" y="1254200"/>
            <a:ext cx="1574207" cy="404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d-ID" sz="1100" b="1" dirty="0" smtClean="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BUPATI</a:t>
            </a:r>
          </a:p>
        </p:txBody>
      </p:sp>
      <p:sp>
        <p:nvSpPr>
          <p:cNvPr id="53" name="Rectangle 52">
            <a:extLst>
              <a:ext uri="{FF2B5EF4-FFF2-40B4-BE49-F238E27FC236}">
                <a16:creationId xmlns="" xmlns:a16="http://schemas.microsoft.com/office/drawing/2014/main" id="{3654B787-1B3A-43C8-ACEC-383196D1D82F}"/>
              </a:ext>
            </a:extLst>
          </p:cNvPr>
          <p:cNvSpPr/>
          <p:nvPr/>
        </p:nvSpPr>
        <p:spPr>
          <a:xfrm>
            <a:off x="6742225" y="1967024"/>
            <a:ext cx="2327348" cy="53162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solidFill>
                </a:ln>
              </a:rPr>
              <a:t>Laporan</a:t>
            </a:r>
            <a:r>
              <a:rPr lang="en-US" sz="1200" dirty="0" smtClean="0">
                <a:ln>
                  <a:solidFill>
                    <a:schemeClr val="tx1"/>
                  </a:solidFill>
                </a:ln>
              </a:rPr>
              <a:t> </a:t>
            </a:r>
            <a:r>
              <a:rPr lang="en-US" sz="1200" dirty="0" err="1" smtClean="0">
                <a:ln>
                  <a:solidFill>
                    <a:schemeClr val="tx1"/>
                  </a:solidFill>
                </a:ln>
              </a:rPr>
              <a:t>Hasil</a:t>
            </a:r>
            <a:r>
              <a:rPr lang="en-US" sz="1200" dirty="0" smtClean="0">
                <a:ln>
                  <a:solidFill>
                    <a:schemeClr val="tx1"/>
                  </a:solidFill>
                </a:ln>
              </a:rPr>
              <a:t> </a:t>
            </a:r>
            <a:r>
              <a:rPr lang="en-US" sz="1200" dirty="0" err="1" smtClean="0">
                <a:ln>
                  <a:solidFill>
                    <a:schemeClr val="tx1"/>
                  </a:solidFill>
                </a:ln>
              </a:rPr>
              <a:t>Penerbitan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Cakupan</a:t>
            </a:r>
            <a:r>
              <a:rPr lang="en-US" sz="1200" dirty="0" smtClean="0">
                <a:ln>
                  <a:solidFill>
                    <a:schemeClr val="tx1"/>
                  </a:solidFill>
                </a:ln>
              </a:rPr>
              <a:t> </a:t>
            </a:r>
            <a:r>
              <a:rPr lang="en-US" sz="1200" dirty="0" err="1" smtClean="0">
                <a:ln>
                  <a:solidFill>
                    <a:schemeClr val="tx1"/>
                  </a:solidFill>
                </a:ln>
              </a:rPr>
              <a:t>Akta</a:t>
            </a:r>
            <a:r>
              <a:rPr lang="en-US" sz="1200" dirty="0" smtClean="0">
                <a:ln>
                  <a:solidFill>
                    <a:schemeClr val="tx1"/>
                  </a:solidFill>
                </a:ln>
              </a:rPr>
              <a:t> </a:t>
            </a:r>
            <a:r>
              <a:rPr lang="id-ID" sz="1200" dirty="0" smtClean="0">
                <a:ln>
                  <a:solidFill>
                    <a:schemeClr val="tx1"/>
                  </a:solidFill>
                </a:ln>
              </a:rPr>
              <a:t>Perceraian</a:t>
            </a:r>
            <a:endParaRPr lang="en-US" sz="1200" dirty="0">
              <a:ln>
                <a:solidFill>
                  <a:schemeClr val="tx1"/>
                </a:solidFill>
              </a:ln>
            </a:endParaRPr>
          </a:p>
        </p:txBody>
      </p:sp>
      <p:sp>
        <p:nvSpPr>
          <p:cNvPr id="61" name="Rectangle 60">
            <a:extLst>
              <a:ext uri="{FF2B5EF4-FFF2-40B4-BE49-F238E27FC236}">
                <a16:creationId xmlns="" xmlns:a16="http://schemas.microsoft.com/office/drawing/2014/main" id="{3654B787-1B3A-43C8-ACEC-383196D1D82F}"/>
              </a:ext>
            </a:extLst>
          </p:cNvPr>
          <p:cNvSpPr/>
          <p:nvPr/>
        </p:nvSpPr>
        <p:spPr>
          <a:xfrm rot="16200000">
            <a:off x="156393" y="5089894"/>
            <a:ext cx="495447" cy="36135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KUA</a:t>
            </a:r>
            <a:endParaRPr lang="id-ID" sz="1050" b="1" dirty="0">
              <a:solidFill>
                <a:srgbClr val="000000"/>
              </a:solidFill>
              <a:latin typeface="Calibri"/>
            </a:endParaRPr>
          </a:p>
        </p:txBody>
      </p:sp>
      <p:sp>
        <p:nvSpPr>
          <p:cNvPr id="62" name="Rectangle 61">
            <a:extLst>
              <a:ext uri="{FF2B5EF4-FFF2-40B4-BE49-F238E27FC236}">
                <a16:creationId xmlns="" xmlns:a16="http://schemas.microsoft.com/office/drawing/2014/main" id="{3654B787-1B3A-43C8-ACEC-383196D1D82F}"/>
              </a:ext>
            </a:extLst>
          </p:cNvPr>
          <p:cNvSpPr/>
          <p:nvPr/>
        </p:nvSpPr>
        <p:spPr>
          <a:xfrm rot="16200000">
            <a:off x="159938" y="5667597"/>
            <a:ext cx="495447" cy="36135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PN</a:t>
            </a:r>
            <a:endParaRPr lang="id-ID" sz="1050" b="1" dirty="0">
              <a:solidFill>
                <a:srgbClr val="000000"/>
              </a:solidFill>
              <a:latin typeface="Calibri"/>
            </a:endParaRPr>
          </a:p>
        </p:txBody>
      </p:sp>
      <p:sp>
        <p:nvSpPr>
          <p:cNvPr id="63" name="Rectangle 62">
            <a:extLst>
              <a:ext uri="{FF2B5EF4-FFF2-40B4-BE49-F238E27FC236}">
                <a16:creationId xmlns="" xmlns:a16="http://schemas.microsoft.com/office/drawing/2014/main" id="{3654B787-1B3A-43C8-ACEC-383196D1D82F}"/>
              </a:ext>
            </a:extLst>
          </p:cNvPr>
          <p:cNvSpPr/>
          <p:nvPr/>
        </p:nvSpPr>
        <p:spPr>
          <a:xfrm rot="16200000">
            <a:off x="142216" y="6255931"/>
            <a:ext cx="495447" cy="36135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ctr"/>
            <a:r>
              <a:rPr lang="id-ID" sz="1050" b="1" dirty="0" smtClean="0">
                <a:solidFill>
                  <a:srgbClr val="000000"/>
                </a:solidFill>
                <a:latin typeface="Calibri"/>
              </a:rPr>
              <a:t>PA</a:t>
            </a:r>
            <a:endParaRPr lang="id-ID" sz="1050" b="1" dirty="0">
              <a:solidFill>
                <a:srgbClr val="000000"/>
              </a:solidFill>
              <a:latin typeface="Calibri"/>
            </a:endParaRPr>
          </a:p>
        </p:txBody>
      </p:sp>
      <p:sp>
        <p:nvSpPr>
          <p:cNvPr id="67" name="Rectangle 66">
            <a:extLst>
              <a:ext uri="{FF2B5EF4-FFF2-40B4-BE49-F238E27FC236}">
                <a16:creationId xmlns="" xmlns:a16="http://schemas.microsoft.com/office/drawing/2014/main" id="{3654B787-1B3A-43C8-ACEC-383196D1D82F}"/>
              </a:ext>
            </a:extLst>
          </p:cNvPr>
          <p:cNvSpPr/>
          <p:nvPr/>
        </p:nvSpPr>
        <p:spPr>
          <a:xfrm>
            <a:off x="1206205" y="2694471"/>
            <a:ext cx="3337441" cy="55909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200" dirty="0" err="1" smtClean="0">
                <a:ln>
                  <a:solidFill>
                    <a:schemeClr val="tx1"/>
                  </a:solidFill>
                </a:ln>
              </a:rPr>
              <a:t>Surat</a:t>
            </a:r>
            <a:r>
              <a:rPr lang="id-ID" sz="1200" dirty="0" smtClean="0">
                <a:ln>
                  <a:solidFill>
                    <a:schemeClr val="tx1"/>
                  </a:solidFill>
                </a:ln>
              </a:rPr>
              <a:t> </a:t>
            </a:r>
            <a:r>
              <a:rPr lang="en-US" sz="1200" dirty="0" err="1" smtClean="0">
                <a:ln>
                  <a:solidFill>
                    <a:schemeClr val="tx1"/>
                  </a:solidFill>
                </a:ln>
              </a:rPr>
              <a:t>Keterangan</a:t>
            </a:r>
            <a:r>
              <a:rPr lang="en-US" sz="1200" dirty="0" smtClean="0">
                <a:ln>
                  <a:solidFill>
                    <a:schemeClr val="tx1"/>
                  </a:solidFill>
                </a:ln>
              </a:rPr>
              <a:t> </a:t>
            </a:r>
            <a:r>
              <a:rPr lang="en-US" sz="1200" dirty="0" err="1" smtClean="0">
                <a:ln>
                  <a:solidFill>
                    <a:schemeClr val="tx1"/>
                  </a:solidFill>
                </a:ln>
              </a:rPr>
              <a:t>terkait</a:t>
            </a:r>
            <a:r>
              <a:rPr lang="en-US" sz="1200" dirty="0" smtClean="0">
                <a:ln>
                  <a:solidFill>
                    <a:schemeClr val="tx1"/>
                  </a:solidFill>
                </a:ln>
              </a:rPr>
              <a:t> </a:t>
            </a:r>
            <a:r>
              <a:rPr lang="en-US" sz="1200" dirty="0" err="1" smtClean="0">
                <a:ln>
                  <a:solidFill>
                    <a:schemeClr val="tx1"/>
                  </a:solidFill>
                </a:ln>
              </a:rPr>
              <a:t>dengan</a:t>
            </a:r>
            <a:r>
              <a:rPr lang="en-US" sz="1200" dirty="0" smtClean="0">
                <a:ln>
                  <a:solidFill>
                    <a:schemeClr val="tx1"/>
                  </a:solidFill>
                </a:ln>
              </a:rPr>
              <a:t> </a:t>
            </a:r>
            <a:r>
              <a:rPr lang="en-US" sz="1200" dirty="0" err="1" smtClean="0">
                <a:ln>
                  <a:solidFill>
                    <a:schemeClr val="tx1"/>
                  </a:solidFill>
                </a:ln>
              </a:rPr>
              <a:t>pencatatan</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perceraian</a:t>
            </a:r>
            <a:endParaRPr lang="en-US" sz="1200" dirty="0">
              <a:ln>
                <a:solidFill>
                  <a:schemeClr val="tx1"/>
                </a:solidFill>
              </a:ln>
            </a:endParaRPr>
          </a:p>
        </p:txBody>
      </p:sp>
      <p:sp>
        <p:nvSpPr>
          <p:cNvPr id="68" name="Rectangle 67">
            <a:extLst>
              <a:ext uri="{FF2B5EF4-FFF2-40B4-BE49-F238E27FC236}">
                <a16:creationId xmlns="" xmlns:a16="http://schemas.microsoft.com/office/drawing/2014/main" id="{3654B787-1B3A-43C8-ACEC-383196D1D82F}"/>
              </a:ext>
            </a:extLst>
          </p:cNvPr>
          <p:cNvSpPr/>
          <p:nvPr/>
        </p:nvSpPr>
        <p:spPr>
          <a:xfrm>
            <a:off x="1177851" y="3484825"/>
            <a:ext cx="3337441" cy="55909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n-US" sz="1200" dirty="0" err="1" smtClean="0">
                <a:ln>
                  <a:solidFill>
                    <a:schemeClr val="tx1"/>
                  </a:solidFill>
                </a:ln>
              </a:rPr>
              <a:t>Surat</a:t>
            </a:r>
            <a:r>
              <a:rPr lang="id-ID" sz="1200" dirty="0" smtClean="0">
                <a:ln>
                  <a:solidFill>
                    <a:schemeClr val="tx1"/>
                  </a:solidFill>
                </a:ln>
              </a:rPr>
              <a:t> </a:t>
            </a:r>
            <a:r>
              <a:rPr lang="en-US" sz="1200" dirty="0" err="1" smtClean="0">
                <a:ln>
                  <a:solidFill>
                    <a:schemeClr val="tx1"/>
                  </a:solidFill>
                </a:ln>
              </a:rPr>
              <a:t>Keterangan</a:t>
            </a:r>
            <a:r>
              <a:rPr lang="en-US" sz="1200" dirty="0" smtClean="0">
                <a:ln>
                  <a:solidFill>
                    <a:schemeClr val="tx1"/>
                  </a:solidFill>
                </a:ln>
              </a:rPr>
              <a:t> </a:t>
            </a:r>
            <a:r>
              <a:rPr lang="en-US" sz="1200" dirty="0" err="1" smtClean="0">
                <a:ln>
                  <a:solidFill>
                    <a:schemeClr val="tx1"/>
                  </a:solidFill>
                </a:ln>
              </a:rPr>
              <a:t>terkait</a:t>
            </a:r>
            <a:r>
              <a:rPr lang="en-US" sz="1200" dirty="0" smtClean="0">
                <a:ln>
                  <a:solidFill>
                    <a:schemeClr val="tx1"/>
                  </a:solidFill>
                </a:ln>
              </a:rPr>
              <a:t> </a:t>
            </a:r>
            <a:r>
              <a:rPr lang="en-US" sz="1200" dirty="0" err="1" smtClean="0">
                <a:ln>
                  <a:solidFill>
                    <a:schemeClr val="tx1"/>
                  </a:solidFill>
                </a:ln>
              </a:rPr>
              <a:t>dengan</a:t>
            </a:r>
            <a:r>
              <a:rPr lang="en-US" sz="1200" dirty="0" smtClean="0">
                <a:ln>
                  <a:solidFill>
                    <a:schemeClr val="tx1"/>
                  </a:solidFill>
                </a:ln>
              </a:rPr>
              <a:t> </a:t>
            </a:r>
            <a:r>
              <a:rPr lang="en-US" sz="1200" dirty="0" err="1" smtClean="0">
                <a:ln>
                  <a:solidFill>
                    <a:schemeClr val="tx1"/>
                  </a:solidFill>
                </a:ln>
              </a:rPr>
              <a:t>pencatatan</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perceraian</a:t>
            </a:r>
            <a:endParaRPr lang="en-US" sz="1200" dirty="0">
              <a:ln>
                <a:solidFill>
                  <a:schemeClr val="tx1"/>
                </a:solidFill>
              </a:ln>
            </a:endParaRPr>
          </a:p>
        </p:txBody>
      </p:sp>
      <p:sp>
        <p:nvSpPr>
          <p:cNvPr id="69" name="Rectangle 68">
            <a:extLst>
              <a:ext uri="{FF2B5EF4-FFF2-40B4-BE49-F238E27FC236}">
                <a16:creationId xmlns="" xmlns:a16="http://schemas.microsoft.com/office/drawing/2014/main" id="{3654B787-1B3A-43C8-ACEC-383196D1D82F}"/>
              </a:ext>
            </a:extLst>
          </p:cNvPr>
          <p:cNvSpPr/>
          <p:nvPr/>
        </p:nvSpPr>
        <p:spPr>
          <a:xfrm>
            <a:off x="7706242" y="3920752"/>
            <a:ext cx="3337441" cy="55909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Laporan</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terkait</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perkawinan</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perceraian</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Talak</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dan</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Rujuk</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dari</a:t>
            </a:r>
            <a:r>
              <a:rPr lang="en-US" sz="1200" dirty="0" smtClean="0">
                <a:ln>
                  <a:solidFill>
                    <a:schemeClr val="tx1">
                      <a:lumMod val="85000"/>
                      <a:lumOff val="15000"/>
                    </a:schemeClr>
                  </a:solidFill>
                </a:ln>
                <a:latin typeface="Arial Unicode MS" pitchFamily="34" charset="-128"/>
                <a:ea typeface="Arial Unicode MS" pitchFamily="34" charset="-128"/>
                <a:cs typeface="Arial Unicode MS" pitchFamily="34" charset="-128"/>
              </a:rPr>
              <a:t> 25 KUA </a:t>
            </a:r>
            <a:r>
              <a:rPr lang="en-US" sz="1200" dirty="0" err="1" smtClean="0">
                <a:ln>
                  <a:solidFill>
                    <a:schemeClr val="tx1">
                      <a:lumMod val="85000"/>
                      <a:lumOff val="15000"/>
                    </a:schemeClr>
                  </a:solidFill>
                </a:ln>
                <a:latin typeface="Arial Unicode MS" pitchFamily="34" charset="-128"/>
                <a:ea typeface="Arial Unicode MS" pitchFamily="34" charset="-128"/>
                <a:cs typeface="Arial Unicode MS" pitchFamily="34" charset="-128"/>
              </a:rPr>
              <a:t>Kecamatan</a:t>
            </a:r>
            <a:endParaRPr lang="en-US" sz="1200" dirty="0">
              <a:ln>
                <a:solidFill>
                  <a:schemeClr val="tx1">
                    <a:lumMod val="85000"/>
                    <a:lumOff val="15000"/>
                  </a:schemeClr>
                </a:solidFill>
              </a:ln>
              <a:latin typeface="Arial Unicode MS" pitchFamily="34" charset="-128"/>
              <a:ea typeface="Arial Unicode MS" pitchFamily="34" charset="-128"/>
              <a:cs typeface="Arial Unicode MS" pitchFamily="34" charset="-128"/>
            </a:endParaRPr>
          </a:p>
        </p:txBody>
      </p:sp>
      <p:sp>
        <p:nvSpPr>
          <p:cNvPr id="71" name="Rectangle 70">
            <a:extLst>
              <a:ext uri="{FF2B5EF4-FFF2-40B4-BE49-F238E27FC236}">
                <a16:creationId xmlns="" xmlns:a16="http://schemas.microsoft.com/office/drawing/2014/main" id="{3654B787-1B3A-43C8-ACEC-383196D1D82F}"/>
              </a:ext>
            </a:extLst>
          </p:cNvPr>
          <p:cNvSpPr/>
          <p:nvPr/>
        </p:nvSpPr>
        <p:spPr>
          <a:xfrm>
            <a:off x="7688521" y="4647308"/>
            <a:ext cx="3337441" cy="55909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solidFill>
                </a:ln>
              </a:rPr>
              <a:t>Laporan</a:t>
            </a:r>
            <a:r>
              <a:rPr lang="en-US" sz="1200" dirty="0" smtClean="0">
                <a:ln>
                  <a:solidFill>
                    <a:schemeClr val="tx1"/>
                  </a:solidFill>
                </a:ln>
              </a:rPr>
              <a:t> </a:t>
            </a:r>
            <a:r>
              <a:rPr lang="en-US" sz="1200" dirty="0" err="1" smtClean="0">
                <a:ln>
                  <a:solidFill>
                    <a:schemeClr val="tx1"/>
                  </a:solidFill>
                </a:ln>
              </a:rPr>
              <a:t>terkait</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perceraian</a:t>
            </a:r>
            <a:r>
              <a:rPr lang="en-US" sz="1200" dirty="0" smtClean="0">
                <a:ln>
                  <a:solidFill>
                    <a:schemeClr val="tx1"/>
                  </a:solidFill>
                </a:ln>
              </a:rPr>
              <a:t>, </a:t>
            </a:r>
            <a:r>
              <a:rPr lang="en-US" sz="1200" dirty="0" err="1" smtClean="0">
                <a:ln>
                  <a:solidFill>
                    <a:schemeClr val="tx1"/>
                  </a:solidFill>
                </a:ln>
              </a:rPr>
              <a:t>Talak</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Rujuk</a:t>
            </a:r>
            <a:endParaRPr lang="en-US" sz="1200" dirty="0">
              <a:ln>
                <a:solidFill>
                  <a:schemeClr val="tx1"/>
                </a:solidFill>
              </a:ln>
            </a:endParaRPr>
          </a:p>
        </p:txBody>
      </p:sp>
      <p:sp>
        <p:nvSpPr>
          <p:cNvPr id="72" name="Rectangle 71">
            <a:extLst>
              <a:ext uri="{FF2B5EF4-FFF2-40B4-BE49-F238E27FC236}">
                <a16:creationId xmlns="" xmlns:a16="http://schemas.microsoft.com/office/drawing/2014/main" id="{3654B787-1B3A-43C8-ACEC-383196D1D82F}"/>
              </a:ext>
            </a:extLst>
          </p:cNvPr>
          <p:cNvSpPr/>
          <p:nvPr/>
        </p:nvSpPr>
        <p:spPr>
          <a:xfrm>
            <a:off x="7681434" y="6107515"/>
            <a:ext cx="3337441" cy="55909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solidFill>
                </a:ln>
              </a:rPr>
              <a:t>Fasilitasi</a:t>
            </a:r>
            <a:r>
              <a:rPr lang="en-US" sz="1200" dirty="0" smtClean="0">
                <a:ln>
                  <a:solidFill>
                    <a:schemeClr val="tx1"/>
                  </a:solidFill>
                </a:ln>
              </a:rPr>
              <a:t> </a:t>
            </a:r>
            <a:r>
              <a:rPr lang="en-US" sz="1200" dirty="0" err="1" smtClean="0">
                <a:ln>
                  <a:solidFill>
                    <a:schemeClr val="tx1"/>
                  </a:solidFill>
                </a:ln>
              </a:rPr>
              <a:t>Putusan</a:t>
            </a:r>
            <a:r>
              <a:rPr lang="en-US" sz="1200" dirty="0" smtClean="0">
                <a:ln>
                  <a:solidFill>
                    <a:schemeClr val="tx1"/>
                  </a:solidFill>
                </a:ln>
              </a:rPr>
              <a:t> </a:t>
            </a:r>
            <a:r>
              <a:rPr lang="en-US" sz="1200" dirty="0" err="1" smtClean="0">
                <a:ln>
                  <a:solidFill>
                    <a:schemeClr val="tx1"/>
                  </a:solidFill>
                </a:ln>
              </a:rPr>
              <a:t>terkait</a:t>
            </a:r>
            <a:r>
              <a:rPr lang="en-US" sz="1200" dirty="0" smtClean="0">
                <a:ln>
                  <a:solidFill>
                    <a:schemeClr val="tx1"/>
                  </a:solidFill>
                </a:ln>
              </a:rPr>
              <a:t> </a:t>
            </a:r>
            <a:r>
              <a:rPr lang="en-US" sz="1200" dirty="0" err="1" smtClean="0">
                <a:ln>
                  <a:solidFill>
                    <a:schemeClr val="tx1"/>
                  </a:solidFill>
                </a:ln>
              </a:rPr>
              <a:t>Perceraian</a:t>
            </a:r>
            <a:r>
              <a:rPr lang="en-US" sz="1200" dirty="0" smtClean="0">
                <a:ln>
                  <a:solidFill>
                    <a:schemeClr val="tx1"/>
                  </a:solidFill>
                </a:ln>
              </a:rPr>
              <a:t>, </a:t>
            </a:r>
            <a:r>
              <a:rPr lang="en-US" sz="1200" dirty="0" err="1" smtClean="0">
                <a:ln>
                  <a:solidFill>
                    <a:schemeClr val="tx1"/>
                  </a:solidFill>
                </a:ln>
              </a:rPr>
              <a:t>Ganti</a:t>
            </a:r>
            <a:r>
              <a:rPr lang="en-US" sz="1200" dirty="0" smtClean="0">
                <a:ln>
                  <a:solidFill>
                    <a:schemeClr val="tx1"/>
                  </a:solidFill>
                </a:ln>
              </a:rPr>
              <a:t> </a:t>
            </a:r>
            <a:r>
              <a:rPr lang="en-US" sz="1200" dirty="0" err="1" smtClean="0">
                <a:ln>
                  <a:solidFill>
                    <a:schemeClr val="tx1"/>
                  </a:solidFill>
                </a:ln>
              </a:rPr>
              <a:t>Nama</a:t>
            </a:r>
            <a:r>
              <a:rPr lang="en-US" sz="1200" dirty="0" smtClean="0">
                <a:ln>
                  <a:solidFill>
                    <a:schemeClr val="tx1"/>
                  </a:solidFill>
                </a:ln>
              </a:rPr>
              <a:t> </a:t>
            </a:r>
            <a:r>
              <a:rPr lang="en-US" sz="1200" dirty="0" err="1" smtClean="0">
                <a:ln>
                  <a:solidFill>
                    <a:schemeClr val="tx1"/>
                  </a:solidFill>
                </a:ln>
              </a:rPr>
              <a:t>Surat</a:t>
            </a:r>
            <a:r>
              <a:rPr lang="en-US" sz="1200" dirty="0" smtClean="0">
                <a:ln>
                  <a:solidFill>
                    <a:schemeClr val="tx1"/>
                  </a:solidFill>
                </a:ln>
              </a:rPr>
              <a:t> </a:t>
            </a:r>
            <a:r>
              <a:rPr lang="en-US" sz="1200" dirty="0" err="1" smtClean="0">
                <a:ln>
                  <a:solidFill>
                    <a:schemeClr val="tx1"/>
                  </a:solidFill>
                </a:ln>
              </a:rPr>
              <a:t>Nikah</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Pembatalan</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Perceraian</a:t>
            </a:r>
            <a:endParaRPr lang="en-US" sz="1200" dirty="0">
              <a:ln>
                <a:solidFill>
                  <a:schemeClr val="tx1"/>
                </a:solidFill>
              </a:ln>
            </a:endParaRPr>
          </a:p>
        </p:txBody>
      </p:sp>
      <p:sp>
        <p:nvSpPr>
          <p:cNvPr id="73" name="Rectangle 72">
            <a:extLst>
              <a:ext uri="{FF2B5EF4-FFF2-40B4-BE49-F238E27FC236}">
                <a16:creationId xmlns="" xmlns:a16="http://schemas.microsoft.com/office/drawing/2014/main" id="{3654B787-1B3A-43C8-ACEC-383196D1D82F}"/>
              </a:ext>
            </a:extLst>
          </p:cNvPr>
          <p:cNvSpPr/>
          <p:nvPr/>
        </p:nvSpPr>
        <p:spPr>
          <a:xfrm>
            <a:off x="7684977" y="5316278"/>
            <a:ext cx="3337441" cy="673388"/>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1200" dirty="0" err="1" smtClean="0">
                <a:ln>
                  <a:solidFill>
                    <a:schemeClr val="tx1"/>
                  </a:solidFill>
                </a:ln>
              </a:rPr>
              <a:t>Fasilitasi</a:t>
            </a:r>
            <a:r>
              <a:rPr lang="en-US" sz="1200" dirty="0" smtClean="0">
                <a:ln>
                  <a:solidFill>
                    <a:schemeClr val="tx1"/>
                  </a:solidFill>
                </a:ln>
              </a:rPr>
              <a:t> </a:t>
            </a:r>
            <a:r>
              <a:rPr lang="en-US" sz="1200" dirty="0" err="1" smtClean="0">
                <a:ln>
                  <a:solidFill>
                    <a:schemeClr val="tx1"/>
                  </a:solidFill>
                </a:ln>
              </a:rPr>
              <a:t>Putusan</a:t>
            </a:r>
            <a:r>
              <a:rPr lang="en-US" sz="1200" dirty="0" smtClean="0">
                <a:ln>
                  <a:solidFill>
                    <a:schemeClr val="tx1"/>
                  </a:solidFill>
                </a:ln>
              </a:rPr>
              <a:t> </a:t>
            </a:r>
            <a:r>
              <a:rPr lang="en-US" sz="1200" dirty="0" err="1" smtClean="0">
                <a:ln>
                  <a:solidFill>
                    <a:schemeClr val="tx1"/>
                  </a:solidFill>
                </a:ln>
              </a:rPr>
              <a:t>terkait</a:t>
            </a:r>
            <a:r>
              <a:rPr lang="en-US" sz="1200" dirty="0" smtClean="0">
                <a:ln>
                  <a:solidFill>
                    <a:schemeClr val="tx1"/>
                  </a:solidFill>
                </a:ln>
              </a:rPr>
              <a:t> </a:t>
            </a:r>
            <a:r>
              <a:rPr lang="en-US" sz="1200" dirty="0" err="1" smtClean="0">
                <a:ln>
                  <a:solidFill>
                    <a:schemeClr val="tx1"/>
                  </a:solidFill>
                </a:ln>
              </a:rPr>
              <a:t>Perceraian</a:t>
            </a:r>
            <a:r>
              <a:rPr lang="en-US" sz="1200" dirty="0" smtClean="0">
                <a:ln>
                  <a:solidFill>
                    <a:schemeClr val="tx1"/>
                  </a:solidFill>
                </a:ln>
              </a:rPr>
              <a:t>, </a:t>
            </a:r>
            <a:r>
              <a:rPr lang="en-US" sz="1200" dirty="0" err="1" smtClean="0">
                <a:ln>
                  <a:solidFill>
                    <a:schemeClr val="tx1"/>
                  </a:solidFill>
                </a:ln>
              </a:rPr>
              <a:t>Ganti</a:t>
            </a:r>
            <a:r>
              <a:rPr lang="en-US" sz="1200" dirty="0" smtClean="0">
                <a:ln>
                  <a:solidFill>
                    <a:schemeClr val="tx1"/>
                  </a:solidFill>
                </a:ln>
              </a:rPr>
              <a:t> </a:t>
            </a:r>
            <a:r>
              <a:rPr lang="en-US" sz="1200" dirty="0" err="1" smtClean="0">
                <a:ln>
                  <a:solidFill>
                    <a:schemeClr val="tx1"/>
                  </a:solidFill>
                </a:ln>
              </a:rPr>
              <a:t>nama</a:t>
            </a:r>
            <a:r>
              <a:rPr lang="en-US" sz="1200" dirty="0" smtClean="0">
                <a:ln>
                  <a:solidFill>
                    <a:schemeClr val="tx1"/>
                  </a:solidFill>
                </a:ln>
              </a:rPr>
              <a:t> </a:t>
            </a:r>
            <a:r>
              <a:rPr lang="en-US" sz="1200" dirty="0" err="1" smtClean="0">
                <a:ln>
                  <a:solidFill>
                    <a:schemeClr val="tx1"/>
                  </a:solidFill>
                </a:ln>
              </a:rPr>
              <a:t>Akta</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Pembatalan</a:t>
            </a:r>
            <a:r>
              <a:rPr lang="en-US" sz="1200" dirty="0" smtClean="0">
                <a:ln>
                  <a:solidFill>
                    <a:schemeClr val="tx1"/>
                  </a:solidFill>
                </a:ln>
              </a:rPr>
              <a:t> </a:t>
            </a:r>
            <a:r>
              <a:rPr lang="en-US" sz="1200" dirty="0" err="1" smtClean="0">
                <a:ln>
                  <a:solidFill>
                    <a:schemeClr val="tx1"/>
                  </a:solidFill>
                </a:ln>
              </a:rPr>
              <a:t>Perkawinan</a:t>
            </a:r>
            <a:r>
              <a:rPr lang="en-US" sz="1200" dirty="0" smtClean="0">
                <a:ln>
                  <a:solidFill>
                    <a:schemeClr val="tx1"/>
                  </a:solidFill>
                </a:ln>
              </a:rPr>
              <a:t> </a:t>
            </a:r>
            <a:r>
              <a:rPr lang="en-US" sz="1200" dirty="0" err="1" smtClean="0">
                <a:ln>
                  <a:solidFill>
                    <a:schemeClr val="tx1"/>
                  </a:solidFill>
                </a:ln>
              </a:rPr>
              <a:t>dan</a:t>
            </a:r>
            <a:r>
              <a:rPr lang="en-US" sz="1200" dirty="0" smtClean="0">
                <a:ln>
                  <a:solidFill>
                    <a:schemeClr val="tx1"/>
                  </a:solidFill>
                </a:ln>
              </a:rPr>
              <a:t> </a:t>
            </a:r>
            <a:r>
              <a:rPr lang="en-US" sz="1200" dirty="0" err="1" smtClean="0">
                <a:ln>
                  <a:solidFill>
                    <a:schemeClr val="tx1"/>
                  </a:solidFill>
                </a:ln>
              </a:rPr>
              <a:t>Perceraian</a:t>
            </a:r>
            <a:endParaRPr lang="en-US" sz="1200" dirty="0">
              <a:ln>
                <a:solidFill>
                  <a:schemeClr val="tx1"/>
                </a:solidFill>
              </a:ln>
            </a:endParaRPr>
          </a:p>
        </p:txBody>
      </p:sp>
      <p:cxnSp>
        <p:nvCxnSpPr>
          <p:cNvPr id="77" name="Elbow Connector 76"/>
          <p:cNvCxnSpPr/>
          <p:nvPr/>
        </p:nvCxnSpPr>
        <p:spPr>
          <a:xfrm>
            <a:off x="1318437" y="1594884"/>
            <a:ext cx="644750" cy="510361"/>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78" name="Elbow Connector 77"/>
          <p:cNvCxnSpPr/>
          <p:nvPr/>
        </p:nvCxnSpPr>
        <p:spPr>
          <a:xfrm>
            <a:off x="5539563" y="1967023"/>
            <a:ext cx="1213295" cy="265815"/>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80" name="Elbow Connector 79"/>
          <p:cNvCxnSpPr/>
          <p:nvPr/>
        </p:nvCxnSpPr>
        <p:spPr>
          <a:xfrm rot="5400000" flipH="1" flipV="1">
            <a:off x="4396562" y="2592572"/>
            <a:ext cx="737192" cy="443024"/>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85" name="Elbow Connector 84"/>
          <p:cNvCxnSpPr/>
          <p:nvPr/>
        </p:nvCxnSpPr>
        <p:spPr>
          <a:xfrm rot="5400000" flipH="1" flipV="1">
            <a:off x="3902151" y="3115341"/>
            <a:ext cx="1499192" cy="265813"/>
          </a:xfrm>
          <a:prstGeom prst="bentConnector3">
            <a:avLst>
              <a:gd name="adj1" fmla="val 25886"/>
            </a:avLst>
          </a:prstGeom>
          <a:ln>
            <a:tailEnd type="arrow"/>
          </a:ln>
        </p:spPr>
        <p:style>
          <a:lnRef idx="2">
            <a:schemeClr val="dk1"/>
          </a:lnRef>
          <a:fillRef idx="0">
            <a:schemeClr val="dk1"/>
          </a:fillRef>
          <a:effectRef idx="1">
            <a:schemeClr val="dk1"/>
          </a:effectRef>
          <a:fontRef idx="minor">
            <a:schemeClr val="tx1"/>
          </a:fontRef>
        </p:style>
      </p:cxnSp>
      <p:cxnSp>
        <p:nvCxnSpPr>
          <p:cNvPr id="103" name="Elbow Connector 102"/>
          <p:cNvCxnSpPr/>
          <p:nvPr/>
        </p:nvCxnSpPr>
        <p:spPr>
          <a:xfrm>
            <a:off x="5199321" y="2498651"/>
            <a:ext cx="2519624" cy="1672853"/>
          </a:xfrm>
          <a:prstGeom prst="bentConnector3">
            <a:avLst>
              <a:gd name="adj1" fmla="val 205"/>
            </a:avLst>
          </a:prstGeom>
          <a:ln>
            <a:tailEnd type="arrow"/>
          </a:ln>
        </p:spPr>
        <p:style>
          <a:lnRef idx="2">
            <a:schemeClr val="dk1"/>
          </a:lnRef>
          <a:fillRef idx="0">
            <a:schemeClr val="dk1"/>
          </a:fillRef>
          <a:effectRef idx="1">
            <a:schemeClr val="dk1"/>
          </a:effectRef>
          <a:fontRef idx="minor">
            <a:schemeClr val="tx1"/>
          </a:fontRef>
        </p:style>
      </p:cxnSp>
      <p:cxnSp>
        <p:nvCxnSpPr>
          <p:cNvPr id="126" name="Straight Arrow Connector 125"/>
          <p:cNvCxnSpPr/>
          <p:nvPr/>
        </p:nvCxnSpPr>
        <p:spPr>
          <a:xfrm rot="10800000">
            <a:off x="11025970" y="4199860"/>
            <a:ext cx="489091"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1" name="Elbow Connector 130"/>
          <p:cNvCxnSpPr/>
          <p:nvPr/>
        </p:nvCxnSpPr>
        <p:spPr>
          <a:xfrm rot="5400000">
            <a:off x="10901696" y="4292223"/>
            <a:ext cx="695096" cy="489098"/>
          </a:xfrm>
          <a:prstGeom prst="bentConnector2">
            <a:avLst/>
          </a:prstGeom>
        </p:spPr>
        <p:style>
          <a:lnRef idx="3">
            <a:schemeClr val="dk1"/>
          </a:lnRef>
          <a:fillRef idx="0">
            <a:schemeClr val="dk1"/>
          </a:fillRef>
          <a:effectRef idx="2">
            <a:schemeClr val="dk1"/>
          </a:effectRef>
          <a:fontRef idx="minor">
            <a:schemeClr val="tx1"/>
          </a:fontRef>
        </p:style>
      </p:cxnSp>
      <p:cxnSp>
        <p:nvCxnSpPr>
          <p:cNvPr id="135" name="Straight Arrow Connector 134"/>
          <p:cNvCxnSpPr/>
          <p:nvPr/>
        </p:nvCxnSpPr>
        <p:spPr>
          <a:xfrm rot="10800000">
            <a:off x="11029514" y="5054009"/>
            <a:ext cx="489091"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6" name="Elbow Connector 130"/>
          <p:cNvCxnSpPr>
            <a:endCxn id="72" idx="3"/>
          </p:cNvCxnSpPr>
          <p:nvPr/>
        </p:nvCxnSpPr>
        <p:spPr>
          <a:xfrm rot="5400000">
            <a:off x="10588038" y="5470669"/>
            <a:ext cx="1347229" cy="485554"/>
          </a:xfrm>
          <a:prstGeom prst="bentConnector2">
            <a:avLst/>
          </a:prstGeom>
        </p:spPr>
        <p:style>
          <a:lnRef idx="3">
            <a:schemeClr val="dk1"/>
          </a:lnRef>
          <a:fillRef idx="0">
            <a:schemeClr val="dk1"/>
          </a:fillRef>
          <a:effectRef idx="2">
            <a:schemeClr val="dk1"/>
          </a:effectRef>
          <a:fontRef idx="minor">
            <a:schemeClr val="tx1"/>
          </a:fontRef>
        </p:style>
      </p:cxnSp>
      <p:cxnSp>
        <p:nvCxnSpPr>
          <p:cNvPr id="146" name="Straight Arrow Connector 145"/>
          <p:cNvCxnSpPr/>
          <p:nvPr/>
        </p:nvCxnSpPr>
        <p:spPr>
          <a:xfrm rot="10800000" flipV="1">
            <a:off x="5362366" y="1063256"/>
            <a:ext cx="4770462" cy="354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3" name="Elbow Connector 130"/>
          <p:cNvCxnSpPr/>
          <p:nvPr/>
        </p:nvCxnSpPr>
        <p:spPr>
          <a:xfrm rot="5400000">
            <a:off x="9009323" y="1169581"/>
            <a:ext cx="1155407" cy="1034905"/>
          </a:xfrm>
          <a:prstGeom prst="bentConnector2">
            <a:avLst/>
          </a:prstGeom>
        </p:spPr>
        <p:style>
          <a:lnRef idx="3">
            <a:schemeClr val="dk1"/>
          </a:lnRef>
          <a:fillRef idx="0">
            <a:schemeClr val="dk1"/>
          </a:fillRef>
          <a:effectRef idx="2">
            <a:schemeClr val="dk1"/>
          </a:effectRef>
          <a:fontRef idx="minor">
            <a:schemeClr val="tx1"/>
          </a:fontRef>
        </p:style>
      </p:cxnSp>
      <p:cxnSp>
        <p:nvCxnSpPr>
          <p:cNvPr id="157" name="Elbow Connector 156"/>
          <p:cNvCxnSpPr>
            <a:stCxn id="73" idx="1"/>
          </p:cNvCxnSpPr>
          <p:nvPr/>
        </p:nvCxnSpPr>
        <p:spPr>
          <a:xfrm rot="10800000">
            <a:off x="5372991" y="2480932"/>
            <a:ext cx="2311987" cy="3172041"/>
          </a:xfrm>
          <a:prstGeom prst="bentConnector2">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208075241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 xmlns:a16="http://schemas.microsoft.com/office/drawing/2014/main" id="{27BCB809-2D47-4755-A975-3C665AC73C6A}"/>
              </a:ext>
            </a:extLst>
          </p:cNvPr>
          <p:cNvSpPr/>
          <p:nvPr/>
        </p:nvSpPr>
        <p:spPr>
          <a:xfrm>
            <a:off x="223284" y="1241056"/>
            <a:ext cx="11417300" cy="1917700"/>
          </a:xfrm>
          <a:prstGeom prst="rect">
            <a:avLst/>
          </a:prstGeom>
          <a:solidFill>
            <a:srgbClr val="92D0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31" name="Title 1">
            <a:extLst>
              <a:ext uri="{FF2B5EF4-FFF2-40B4-BE49-F238E27FC236}">
                <a16:creationId xmlns="" xmlns:a16="http://schemas.microsoft.com/office/drawing/2014/main" id="{0BFC5A8E-21ED-47D7-BAE1-55F1D0A0825E}"/>
              </a:ext>
            </a:extLst>
          </p:cNvPr>
          <p:cNvSpPr>
            <a:spLocks noGrp="1"/>
          </p:cNvSpPr>
          <p:nvPr>
            <p:ph type="title"/>
          </p:nvPr>
        </p:nvSpPr>
        <p:spPr>
          <a:xfrm>
            <a:off x="472662" y="222801"/>
            <a:ext cx="9931564" cy="792986"/>
          </a:xfrm>
        </p:spPr>
        <p:txBody>
          <a:bodyPr/>
          <a:lstStyle/>
          <a:p>
            <a:pPr algn="ctr"/>
            <a:r>
              <a:rPr lang="id-ID" sz="2800" dirty="0"/>
              <a:t>REFOCUSING KEGIATAN DAN ANGGARAN</a:t>
            </a:r>
          </a:p>
        </p:txBody>
      </p:sp>
      <p:sp>
        <p:nvSpPr>
          <p:cNvPr id="38" name="TextBox 37">
            <a:extLst>
              <a:ext uri="{FF2B5EF4-FFF2-40B4-BE49-F238E27FC236}">
                <a16:creationId xmlns="" xmlns:a16="http://schemas.microsoft.com/office/drawing/2014/main" id="{72F56621-D4BD-4DAC-913A-CCD7C85F61E9}"/>
              </a:ext>
            </a:extLst>
          </p:cNvPr>
          <p:cNvSpPr txBox="1"/>
          <p:nvPr/>
        </p:nvSpPr>
        <p:spPr>
          <a:xfrm>
            <a:off x="303914" y="1425058"/>
            <a:ext cx="11391900" cy="1631216"/>
          </a:xfrm>
          <a:prstGeom prst="rect">
            <a:avLst/>
          </a:prstGeom>
          <a:noFill/>
        </p:spPr>
        <p:txBody>
          <a:bodyPr wrap="square" rtlCol="0">
            <a:spAutoFit/>
          </a:bodyPr>
          <a:lstStyle/>
          <a:p>
            <a:r>
              <a:rPr lang="id-ID" sz="20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APBD 2020:</a:t>
            </a:r>
          </a:p>
          <a:p>
            <a:pPr marL="171450" indent="-171450"/>
            <a:r>
              <a:rPr lang="id-ID" sz="20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Tahun Anggaran 2020 sebanyak  6 Program dan 32 kegiatan dengan mendapat alokasi anggaran sebesar Rp.6.476.397.000,-</a:t>
            </a:r>
          </a:p>
          <a:p>
            <a:pPr marL="171450" indent="-171450"/>
            <a:r>
              <a:rPr lang="id-ID" sz="20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 setelah direfokusing sejumlah  Rp. 872.235.100,- berkurang menjadi  Rp.5.604.161.900,-  dengan jumlah 6 program dan 30 Kegiatan </a:t>
            </a:r>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Rounded Corners 21">
            <a:extLst>
              <a:ext uri="{FF2B5EF4-FFF2-40B4-BE49-F238E27FC236}">
                <a16:creationId xmlns="" xmlns:a16="http://schemas.microsoft.com/office/drawing/2014/main" id="{9E89D9FC-D353-4185-8D71-587136705FAF}"/>
              </a:ext>
            </a:extLst>
          </p:cNvPr>
          <p:cNvSpPr/>
          <p:nvPr/>
        </p:nvSpPr>
        <p:spPr>
          <a:xfrm>
            <a:off x="1197084" y="1206500"/>
            <a:ext cx="5526157" cy="2209799"/>
          </a:xfrm>
          <a:prstGeom prst="roundRect">
            <a:avLst/>
          </a:prstGeom>
          <a:solidFill>
            <a:srgbClr val="FFFF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itle 1">
            <a:extLst>
              <a:ext uri="{FF2B5EF4-FFF2-40B4-BE49-F238E27FC236}">
                <a16:creationId xmlns="" xmlns:a16="http://schemas.microsoft.com/office/drawing/2014/main" id="{4E009387-29B7-412E-914D-ACB187A7384C}"/>
              </a:ext>
            </a:extLst>
          </p:cNvPr>
          <p:cNvSpPr>
            <a:spLocks noGrp="1"/>
          </p:cNvSpPr>
          <p:nvPr>
            <p:ph type="title"/>
          </p:nvPr>
        </p:nvSpPr>
        <p:spPr>
          <a:xfrm>
            <a:off x="1242458" y="196296"/>
            <a:ext cx="9404723" cy="792986"/>
          </a:xfrm>
        </p:spPr>
        <p:txBody>
          <a:bodyPr>
            <a:normAutofit fontScale="90000"/>
          </a:bodyPr>
          <a:lstStyle/>
          <a:p>
            <a:r>
              <a:rPr lang="id-ID" sz="3600" dirty="0"/>
              <a:t>KESELARASAN RENSTRA DENGAN RPJMD</a:t>
            </a:r>
          </a:p>
        </p:txBody>
      </p:sp>
      <p:sp>
        <p:nvSpPr>
          <p:cNvPr id="3" name="TextBox 2">
            <a:extLst>
              <a:ext uri="{FF2B5EF4-FFF2-40B4-BE49-F238E27FC236}">
                <a16:creationId xmlns="" xmlns:a16="http://schemas.microsoft.com/office/drawing/2014/main" id="{BA8E87E3-7E4C-45B5-B46D-3F5269DF3301}"/>
              </a:ext>
            </a:extLst>
          </p:cNvPr>
          <p:cNvSpPr txBox="1"/>
          <p:nvPr/>
        </p:nvSpPr>
        <p:spPr>
          <a:xfrm>
            <a:off x="7810501" y="2058632"/>
            <a:ext cx="3111500" cy="369332"/>
          </a:xfrm>
          <a:prstGeom prst="rect">
            <a:avLst/>
          </a:prstGeom>
          <a:solidFill>
            <a:srgbClr val="00B0F0"/>
          </a:solidFill>
        </p:spPr>
        <p:txBody>
          <a:bodyPr wrap="square" rtlCol="0">
            <a:spAutoFit/>
          </a:bodyPr>
          <a:lstStyle/>
          <a:p>
            <a:pPr algn="ctr"/>
            <a:r>
              <a:rPr lang="id-ID" dirty="0" smtClean="0"/>
              <a:t>MISI PERTAMA </a:t>
            </a:r>
            <a:r>
              <a:rPr lang="id-ID" dirty="0"/>
              <a:t>RPJMD</a:t>
            </a:r>
          </a:p>
        </p:txBody>
      </p:sp>
      <p:sp>
        <p:nvSpPr>
          <p:cNvPr id="18" name="TextBox 17">
            <a:extLst>
              <a:ext uri="{FF2B5EF4-FFF2-40B4-BE49-F238E27FC236}">
                <a16:creationId xmlns="" xmlns:a16="http://schemas.microsoft.com/office/drawing/2014/main" id="{F71C074A-B775-43E3-907B-6809F73BAAEE}"/>
              </a:ext>
            </a:extLst>
          </p:cNvPr>
          <p:cNvSpPr txBox="1"/>
          <p:nvPr/>
        </p:nvSpPr>
        <p:spPr>
          <a:xfrm>
            <a:off x="8374984" y="4929965"/>
            <a:ext cx="2107095" cy="338554"/>
          </a:xfrm>
          <a:prstGeom prst="rect">
            <a:avLst/>
          </a:prstGeom>
          <a:solidFill>
            <a:srgbClr val="00B0F0"/>
          </a:solidFill>
        </p:spPr>
        <p:txBody>
          <a:bodyPr wrap="square" rtlCol="0">
            <a:spAutoFit/>
          </a:bodyPr>
          <a:lstStyle/>
          <a:p>
            <a:pPr algn="ctr"/>
            <a:r>
              <a:rPr lang="id-ID" sz="1600" dirty="0" smtClean="0"/>
              <a:t>MISI </a:t>
            </a:r>
            <a:r>
              <a:rPr lang="id-ID" sz="1600" dirty="0"/>
              <a:t>RENSTRA</a:t>
            </a:r>
          </a:p>
        </p:txBody>
      </p:sp>
      <p:sp>
        <p:nvSpPr>
          <p:cNvPr id="20" name="Rectangle 19">
            <a:extLst>
              <a:ext uri="{FF2B5EF4-FFF2-40B4-BE49-F238E27FC236}">
                <a16:creationId xmlns="" xmlns:a16="http://schemas.microsoft.com/office/drawing/2014/main" id="{3654B787-1B3A-43C8-ACEC-383196D1D82F}"/>
              </a:ext>
            </a:extLst>
          </p:cNvPr>
          <p:cNvSpPr/>
          <p:nvPr/>
        </p:nvSpPr>
        <p:spPr>
          <a:xfrm>
            <a:off x="1387339" y="1384300"/>
            <a:ext cx="5140415" cy="1828800"/>
          </a:xfrm>
          <a:prstGeom prst="rect">
            <a:avLst/>
          </a:prstGeom>
          <a:solidFill>
            <a:srgbClr val="0070C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chemeClr val="tx1"/>
                </a:solidFill>
              </a:rPr>
              <a:t>Mengelola Pemerintahan dengan Membangun Tata Kelola Pemerintahan yang Bersih, Efektif dan Demokratis Terpercaya yang Meliputi Unsur Manajemen Keuangan, Manajemen Pelayanan dan Manajemen Hukum dan Pengawasan dengan Semboyan Sukses sebagai Pola Managerial</a:t>
            </a:r>
            <a:endParaRPr lang="id-ID" sz="1600" b="1" dirty="0">
              <a:solidFill>
                <a:schemeClr val="tx1"/>
              </a:solidFill>
            </a:endParaRPr>
          </a:p>
        </p:txBody>
      </p:sp>
      <p:sp>
        <p:nvSpPr>
          <p:cNvPr id="23" name="Rectangle: Rounded Corners 22">
            <a:extLst>
              <a:ext uri="{FF2B5EF4-FFF2-40B4-BE49-F238E27FC236}">
                <a16:creationId xmlns="" xmlns:a16="http://schemas.microsoft.com/office/drawing/2014/main" id="{6AA52936-6B2D-4A10-854B-877D0D57AD81}"/>
              </a:ext>
            </a:extLst>
          </p:cNvPr>
          <p:cNvSpPr/>
          <p:nvPr/>
        </p:nvSpPr>
        <p:spPr>
          <a:xfrm>
            <a:off x="1197084" y="4512557"/>
            <a:ext cx="5526157" cy="1364567"/>
          </a:xfrm>
          <a:prstGeom prst="roundRect">
            <a:avLst/>
          </a:prstGeom>
          <a:solidFill>
            <a:srgbClr val="00206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ectangle 25">
            <a:extLst>
              <a:ext uri="{FF2B5EF4-FFF2-40B4-BE49-F238E27FC236}">
                <a16:creationId xmlns="" xmlns:a16="http://schemas.microsoft.com/office/drawing/2014/main" id="{5EF5C3F7-3AB1-46DC-80B2-724790EE7F23}"/>
              </a:ext>
            </a:extLst>
          </p:cNvPr>
          <p:cNvSpPr/>
          <p:nvPr/>
        </p:nvSpPr>
        <p:spPr>
          <a:xfrm>
            <a:off x="1361939" y="4692060"/>
            <a:ext cx="5165815" cy="992165"/>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Melakukan pemutakhiran data penduduk secara berkelanjutan dengan mengembangkan peran serta masyarakat dalam mendukung program adminduk dan pelayanan yang cepat, tepat dan gratis</a:t>
            </a:r>
          </a:p>
        </p:txBody>
      </p:sp>
      <p:sp>
        <p:nvSpPr>
          <p:cNvPr id="27" name="Arrow: Down 26">
            <a:extLst>
              <a:ext uri="{FF2B5EF4-FFF2-40B4-BE49-F238E27FC236}">
                <a16:creationId xmlns="" xmlns:a16="http://schemas.microsoft.com/office/drawing/2014/main" id="{08DBE9E6-C5ED-43BF-B7DE-3255896B8A5A}"/>
              </a:ext>
            </a:extLst>
          </p:cNvPr>
          <p:cNvSpPr/>
          <p:nvPr/>
        </p:nvSpPr>
        <p:spPr>
          <a:xfrm>
            <a:off x="2489982" y="3434862"/>
            <a:ext cx="478301" cy="1077695"/>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20807524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xmlns="" id="{0BFC5A8E-21ED-47D7-BAE1-55F1D0A0825E}"/>
              </a:ext>
            </a:extLst>
          </p:cNvPr>
          <p:cNvSpPr>
            <a:spLocks noGrp="1"/>
          </p:cNvSpPr>
          <p:nvPr>
            <p:ph type="title"/>
          </p:nvPr>
        </p:nvSpPr>
        <p:spPr>
          <a:xfrm>
            <a:off x="472662" y="222801"/>
            <a:ext cx="9931564" cy="792986"/>
          </a:xfrm>
        </p:spPr>
        <p:txBody>
          <a:bodyPr/>
          <a:lstStyle/>
          <a:p>
            <a:pPr algn="ctr"/>
            <a:r>
              <a:rPr lang="id-ID" sz="2800" dirty="0" smtClean="0"/>
              <a:t> </a:t>
            </a:r>
            <a:endParaRPr lang="id-ID" sz="2800" dirty="0"/>
          </a:p>
        </p:txBody>
      </p:sp>
      <p:sp>
        <p:nvSpPr>
          <p:cNvPr id="34" name="TextBox 33">
            <a:extLst>
              <a:ext uri="{FF2B5EF4-FFF2-40B4-BE49-F238E27FC236}">
                <a16:creationId xmlns:a16="http://schemas.microsoft.com/office/drawing/2014/main" xmlns="" id="{C830F69C-9FB0-491B-9DB0-C05532CD036B}"/>
              </a:ext>
            </a:extLst>
          </p:cNvPr>
          <p:cNvSpPr txBox="1"/>
          <p:nvPr/>
        </p:nvSpPr>
        <p:spPr>
          <a:xfrm>
            <a:off x="874922" y="1727200"/>
            <a:ext cx="6719678" cy="276999"/>
          </a:xfrm>
          <a:prstGeom prst="rect">
            <a:avLst/>
          </a:prstGeom>
          <a:noFill/>
        </p:spPr>
        <p:txBody>
          <a:bodyPr wrap="square" rtlCol="0">
            <a:spAutoFit/>
          </a:bodyPr>
          <a:lstStyle/>
          <a:p>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41" name="TextBox 40">
            <a:extLst>
              <a:ext uri="{FF2B5EF4-FFF2-40B4-BE49-F238E27FC236}">
                <a16:creationId xmlns:a16="http://schemas.microsoft.com/office/drawing/2014/main" xmlns="" id="{4036EE33-B2AA-4D2F-BC40-23B1C4AE5098}"/>
              </a:ext>
            </a:extLst>
          </p:cNvPr>
          <p:cNvSpPr txBox="1"/>
          <p:nvPr/>
        </p:nvSpPr>
        <p:spPr>
          <a:xfrm>
            <a:off x="1101795" y="3944419"/>
            <a:ext cx="6491077" cy="276999"/>
          </a:xfrm>
          <a:prstGeom prst="rect">
            <a:avLst/>
          </a:prstGeom>
          <a:noFill/>
        </p:spPr>
        <p:txBody>
          <a:bodyPr wrap="square" rtlCol="0">
            <a:spAutoFit/>
          </a:bodyPr>
          <a:lstStyle/>
          <a:p>
            <a:r>
              <a:rPr lang="id-ID" sz="1200" dirty="0" smtClean="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rPr>
              <a:t>-</a:t>
            </a:r>
            <a:endParaRPr lang="id-ID" sz="1200" dirty="0">
              <a:solidFill>
                <a:srgbClr val="70AD47">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tangle 14"/>
          <p:cNvSpPr/>
          <p:nvPr/>
        </p:nvSpPr>
        <p:spPr>
          <a:xfrm>
            <a:off x="1371599" y="1651000"/>
            <a:ext cx="8813801" cy="1200329"/>
          </a:xfrm>
          <a:prstGeom prst="rect">
            <a:avLst/>
          </a:prstGeom>
        </p:spPr>
        <p:txBody>
          <a:bodyPr wrap="square">
            <a:spAutoFit/>
          </a:bodyPr>
          <a:lstStyle/>
          <a:p>
            <a:pPr algn="ctr"/>
            <a:r>
              <a:rPr lang="id-ID" sz="7200" b="1" dirty="0" smtClean="0">
                <a:latin typeface="Arial Black" panose="020B0A04020102020204" pitchFamily="34" charset="0"/>
              </a:rPr>
              <a:t>TERIMA  KASIH</a:t>
            </a:r>
            <a:endParaRPr lang="id-ID" sz="7200" b="1" dirty="0">
              <a:latin typeface="Arial Black" panose="020B0A04020102020204" pitchFamily="34" charset="0"/>
            </a:endParaRPr>
          </a:p>
        </p:txBody>
      </p:sp>
    </p:spTree>
    <p:extLst>
      <p:ext uri="{BB962C8B-B14F-4D97-AF65-F5344CB8AC3E}">
        <p14:creationId xmlns:p14="http://schemas.microsoft.com/office/powerpoint/2010/main" xmlns="" val="3700589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600200" y="177800"/>
            <a:ext cx="8559800" cy="7747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714500" y="266700"/>
            <a:ext cx="8331200" cy="6096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solidFill>
                  <a:schemeClr val="tx1"/>
                </a:solidFill>
              </a:rPr>
              <a:t>TUJUAN, SASARAN, INDIKATOR SASARAN DAN TARGET</a:t>
            </a:r>
            <a:endParaRPr lang="id-ID" sz="2400" dirty="0">
              <a:solidFill>
                <a:schemeClr val="tx1"/>
              </a:solidFill>
            </a:endParaRPr>
          </a:p>
        </p:txBody>
      </p:sp>
      <p:sp>
        <p:nvSpPr>
          <p:cNvPr id="6" name="Rounded Rectangle 5"/>
          <p:cNvSpPr/>
          <p:nvPr/>
        </p:nvSpPr>
        <p:spPr>
          <a:xfrm>
            <a:off x="203200" y="1028700"/>
            <a:ext cx="2146300" cy="6223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317500" y="1130300"/>
            <a:ext cx="1524000" cy="4318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rgbClr val="002060"/>
                </a:solidFill>
              </a:rPr>
              <a:t>TUJUAN</a:t>
            </a:r>
            <a:endParaRPr lang="id-ID" dirty="0">
              <a:solidFill>
                <a:srgbClr val="002060"/>
              </a:solidFill>
            </a:endParaRPr>
          </a:p>
        </p:txBody>
      </p:sp>
      <p:sp>
        <p:nvSpPr>
          <p:cNvPr id="8" name="Rounded Rectangle 7"/>
          <p:cNvSpPr/>
          <p:nvPr/>
        </p:nvSpPr>
        <p:spPr>
          <a:xfrm>
            <a:off x="2514600" y="1028700"/>
            <a:ext cx="2146300" cy="6223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1993900" y="1130300"/>
            <a:ext cx="1676400" cy="4318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rgbClr val="002060"/>
                </a:solidFill>
              </a:rPr>
              <a:t>SASARAN</a:t>
            </a:r>
            <a:endParaRPr lang="id-ID" dirty="0">
              <a:solidFill>
                <a:srgbClr val="002060"/>
              </a:solidFill>
            </a:endParaRPr>
          </a:p>
        </p:txBody>
      </p:sp>
      <p:sp>
        <p:nvSpPr>
          <p:cNvPr id="10" name="Rounded Rectangle 9"/>
          <p:cNvSpPr/>
          <p:nvPr/>
        </p:nvSpPr>
        <p:spPr>
          <a:xfrm>
            <a:off x="4668620" y="1054100"/>
            <a:ext cx="2024280" cy="57785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3835400" y="1123950"/>
            <a:ext cx="2654300" cy="4318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rgbClr val="002060"/>
                </a:solidFill>
              </a:rPr>
              <a:t>INDIKATOR SASARAN</a:t>
            </a:r>
            <a:endParaRPr lang="id-ID" dirty="0">
              <a:solidFill>
                <a:srgbClr val="002060"/>
              </a:solidFill>
            </a:endParaRPr>
          </a:p>
        </p:txBody>
      </p:sp>
      <p:sp>
        <p:nvSpPr>
          <p:cNvPr id="12" name="Rounded Rectangle 11"/>
          <p:cNvSpPr/>
          <p:nvPr/>
        </p:nvSpPr>
        <p:spPr>
          <a:xfrm>
            <a:off x="6999029" y="1039037"/>
            <a:ext cx="3123166" cy="6223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7151576" y="1132367"/>
            <a:ext cx="2832395" cy="4191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rgbClr val="002060"/>
                </a:solidFill>
              </a:rPr>
              <a:t>TARGET</a:t>
            </a:r>
            <a:endParaRPr lang="id-ID" dirty="0">
              <a:solidFill>
                <a:srgbClr val="002060"/>
              </a:solidFill>
            </a:endParaRPr>
          </a:p>
        </p:txBody>
      </p:sp>
      <p:sp>
        <p:nvSpPr>
          <p:cNvPr id="14" name="Rounded Rectangle 13"/>
          <p:cNvSpPr/>
          <p:nvPr/>
        </p:nvSpPr>
        <p:spPr>
          <a:xfrm>
            <a:off x="215900" y="1854200"/>
            <a:ext cx="1638300" cy="25654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rgbClr val="002060"/>
                </a:solidFill>
              </a:rPr>
              <a:t>Mewujudkan tertib administrasi kependudukan di Kabupaten Wonogiri</a:t>
            </a:r>
          </a:p>
        </p:txBody>
      </p:sp>
      <p:sp>
        <p:nvSpPr>
          <p:cNvPr id="15" name="Rounded Rectangle 14"/>
          <p:cNvSpPr/>
          <p:nvPr/>
        </p:nvSpPr>
        <p:spPr>
          <a:xfrm>
            <a:off x="215900" y="4559300"/>
            <a:ext cx="1638300" cy="20320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rgbClr val="002060"/>
                </a:solidFill>
              </a:rPr>
              <a:t>Meningkatkan Pelayanan Dinas Kependudukan dan Pencatatan Sipil</a:t>
            </a:r>
          </a:p>
        </p:txBody>
      </p:sp>
      <p:sp>
        <p:nvSpPr>
          <p:cNvPr id="16" name="Rounded Rectangle 15"/>
          <p:cNvSpPr/>
          <p:nvPr/>
        </p:nvSpPr>
        <p:spPr>
          <a:xfrm>
            <a:off x="1879600" y="1955800"/>
            <a:ext cx="1714500" cy="25146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rgbClr val="002060"/>
                </a:solidFill>
              </a:rPr>
              <a:t>Meningkatnya tertib administrasi kependudukan di Kabupaten Wonogiri</a:t>
            </a:r>
          </a:p>
        </p:txBody>
      </p:sp>
      <p:sp>
        <p:nvSpPr>
          <p:cNvPr id="17" name="Rounded Rectangle 16"/>
          <p:cNvSpPr/>
          <p:nvPr/>
        </p:nvSpPr>
        <p:spPr>
          <a:xfrm>
            <a:off x="1993900" y="4584700"/>
            <a:ext cx="1612900" cy="20066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solidFill>
                  <a:srgbClr val="002060"/>
                </a:solidFill>
              </a:rPr>
              <a:t>Meningkatnya kepuasan masyarakat akan pelayanan administrasi kependudukan</a:t>
            </a:r>
          </a:p>
        </p:txBody>
      </p:sp>
      <p:sp>
        <p:nvSpPr>
          <p:cNvPr id="18" name="Rounded Rectangle 17"/>
          <p:cNvSpPr/>
          <p:nvPr/>
        </p:nvSpPr>
        <p:spPr>
          <a:xfrm>
            <a:off x="3708400" y="2311400"/>
            <a:ext cx="29083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rgbClr val="002060"/>
                </a:solidFill>
              </a:rPr>
              <a:t>Persentase Kepemilikan Dokumen KTP el</a:t>
            </a:r>
          </a:p>
        </p:txBody>
      </p:sp>
      <p:sp>
        <p:nvSpPr>
          <p:cNvPr id="19" name="Rounded Rectangle 18"/>
          <p:cNvSpPr/>
          <p:nvPr/>
        </p:nvSpPr>
        <p:spPr>
          <a:xfrm>
            <a:off x="3733800" y="2832100"/>
            <a:ext cx="28829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rgbClr val="002060"/>
                </a:solidFill>
              </a:rPr>
              <a:t>Persentase Kepemilikan Dokumen KK</a:t>
            </a:r>
          </a:p>
        </p:txBody>
      </p:sp>
      <p:sp>
        <p:nvSpPr>
          <p:cNvPr id="20" name="Rounded Rectangle 19"/>
          <p:cNvSpPr/>
          <p:nvPr/>
        </p:nvSpPr>
        <p:spPr>
          <a:xfrm>
            <a:off x="3708400" y="3352800"/>
            <a:ext cx="28702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rgbClr val="002060"/>
                </a:solidFill>
              </a:rPr>
              <a:t>Persentase Kepemilikan Akta Kelahiran</a:t>
            </a:r>
          </a:p>
        </p:txBody>
      </p:sp>
      <p:sp>
        <p:nvSpPr>
          <p:cNvPr id="21" name="Rounded Rectangle 20"/>
          <p:cNvSpPr/>
          <p:nvPr/>
        </p:nvSpPr>
        <p:spPr>
          <a:xfrm>
            <a:off x="3746500" y="3886200"/>
            <a:ext cx="28448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rgbClr val="002060"/>
                </a:solidFill>
              </a:rPr>
              <a:t>Persentase Kepemilikan Akta Kematian</a:t>
            </a:r>
          </a:p>
        </p:txBody>
      </p:sp>
      <p:sp>
        <p:nvSpPr>
          <p:cNvPr id="22" name="Rounded Rectangle 21"/>
          <p:cNvSpPr/>
          <p:nvPr/>
        </p:nvSpPr>
        <p:spPr>
          <a:xfrm>
            <a:off x="3759200" y="4406900"/>
            <a:ext cx="27813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1400" dirty="0">
                <a:solidFill>
                  <a:srgbClr val="002060"/>
                </a:solidFill>
              </a:rPr>
              <a:t>Persentase Kepemilikan Kartu Identitas Anak (KIA)</a:t>
            </a:r>
            <a:endParaRPr lang="id-ID" sz="1400" dirty="0">
              <a:solidFill>
                <a:srgbClr val="002060"/>
              </a:solidFill>
            </a:endParaRPr>
          </a:p>
        </p:txBody>
      </p:sp>
      <p:sp>
        <p:nvSpPr>
          <p:cNvPr id="23" name="Rounded Rectangle 22"/>
          <p:cNvSpPr/>
          <p:nvPr/>
        </p:nvSpPr>
        <p:spPr>
          <a:xfrm>
            <a:off x="3810000" y="5562600"/>
            <a:ext cx="27686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Indeks Kepuasan Masyarakat (IKM)</a:t>
            </a:r>
            <a:endParaRPr lang="id-ID" sz="1400" dirty="0">
              <a:solidFill>
                <a:srgbClr val="002060"/>
              </a:solidFill>
            </a:endParaRPr>
          </a:p>
        </p:txBody>
      </p:sp>
      <p:sp>
        <p:nvSpPr>
          <p:cNvPr id="24" name="Rounded Rectangle 23"/>
          <p:cNvSpPr/>
          <p:nvPr/>
        </p:nvSpPr>
        <p:spPr>
          <a:xfrm>
            <a:off x="6687884" y="1803989"/>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2016</a:t>
            </a:r>
            <a:endParaRPr lang="id-ID" sz="1200" dirty="0">
              <a:solidFill>
                <a:srgbClr val="002060"/>
              </a:solidFill>
            </a:endParaRPr>
          </a:p>
        </p:txBody>
      </p:sp>
      <p:sp>
        <p:nvSpPr>
          <p:cNvPr id="33" name="Rounded Rectangle 32"/>
          <p:cNvSpPr/>
          <p:nvPr/>
        </p:nvSpPr>
        <p:spPr>
          <a:xfrm>
            <a:off x="6690535" y="2300767"/>
            <a:ext cx="62466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95 %</a:t>
            </a:r>
            <a:endParaRPr lang="id-ID" sz="1200" dirty="0">
              <a:solidFill>
                <a:srgbClr val="002060"/>
              </a:solidFill>
            </a:endParaRPr>
          </a:p>
        </p:txBody>
      </p:sp>
      <p:sp>
        <p:nvSpPr>
          <p:cNvPr id="34" name="Rounded Rectangle 33"/>
          <p:cNvSpPr/>
          <p:nvPr/>
        </p:nvSpPr>
        <p:spPr>
          <a:xfrm>
            <a:off x="10459157" y="2268869"/>
            <a:ext cx="5969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97,5 %</a:t>
            </a:r>
            <a:endParaRPr lang="id-ID" sz="1200" dirty="0">
              <a:solidFill>
                <a:srgbClr val="002060"/>
              </a:solidFill>
            </a:endParaRPr>
          </a:p>
        </p:txBody>
      </p:sp>
      <p:sp>
        <p:nvSpPr>
          <p:cNvPr id="35" name="Rounded Rectangle 34"/>
          <p:cNvSpPr/>
          <p:nvPr/>
        </p:nvSpPr>
        <p:spPr>
          <a:xfrm>
            <a:off x="9712227" y="2300768"/>
            <a:ext cx="64388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97 %</a:t>
            </a:r>
            <a:endParaRPr lang="id-ID" sz="1200" dirty="0">
              <a:solidFill>
                <a:srgbClr val="002060"/>
              </a:solidFill>
            </a:endParaRPr>
          </a:p>
        </p:txBody>
      </p:sp>
      <p:sp>
        <p:nvSpPr>
          <p:cNvPr id="36" name="Rounded Rectangle 35"/>
          <p:cNvSpPr/>
          <p:nvPr/>
        </p:nvSpPr>
        <p:spPr>
          <a:xfrm>
            <a:off x="8884357" y="2300768"/>
            <a:ext cx="68494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96,5 %</a:t>
            </a:r>
            <a:endParaRPr lang="id-ID" sz="1200" dirty="0">
              <a:solidFill>
                <a:srgbClr val="002060"/>
              </a:solidFill>
            </a:endParaRPr>
          </a:p>
        </p:txBody>
      </p:sp>
      <p:sp>
        <p:nvSpPr>
          <p:cNvPr id="37" name="Rounded Rectangle 36"/>
          <p:cNvSpPr/>
          <p:nvPr/>
        </p:nvSpPr>
        <p:spPr>
          <a:xfrm>
            <a:off x="8182341" y="2290135"/>
            <a:ext cx="6096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96 %</a:t>
            </a:r>
            <a:endParaRPr lang="id-ID" sz="1200" dirty="0">
              <a:solidFill>
                <a:srgbClr val="002060"/>
              </a:solidFill>
            </a:endParaRPr>
          </a:p>
        </p:txBody>
      </p:sp>
      <p:sp>
        <p:nvSpPr>
          <p:cNvPr id="38" name="Rounded Rectangle 37"/>
          <p:cNvSpPr/>
          <p:nvPr/>
        </p:nvSpPr>
        <p:spPr>
          <a:xfrm>
            <a:off x="7456672" y="2311400"/>
            <a:ext cx="6477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95,5 %</a:t>
            </a:r>
            <a:endParaRPr lang="id-ID" sz="1200" dirty="0">
              <a:solidFill>
                <a:srgbClr val="002060"/>
              </a:solidFill>
            </a:endParaRPr>
          </a:p>
        </p:txBody>
      </p:sp>
      <p:sp>
        <p:nvSpPr>
          <p:cNvPr id="39" name="Rounded Rectangle 38"/>
          <p:cNvSpPr/>
          <p:nvPr/>
        </p:nvSpPr>
        <p:spPr>
          <a:xfrm>
            <a:off x="6688469" y="2842732"/>
            <a:ext cx="6096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96 %</a:t>
            </a:r>
            <a:endParaRPr lang="id-ID" sz="1200" dirty="0">
              <a:solidFill>
                <a:srgbClr val="002060"/>
              </a:solidFill>
            </a:endParaRPr>
          </a:p>
        </p:txBody>
      </p:sp>
      <p:sp>
        <p:nvSpPr>
          <p:cNvPr id="40" name="Rounded Rectangle 39"/>
          <p:cNvSpPr/>
          <p:nvPr/>
        </p:nvSpPr>
        <p:spPr>
          <a:xfrm>
            <a:off x="10473068" y="2819400"/>
            <a:ext cx="58505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98,5 %</a:t>
            </a:r>
            <a:endParaRPr lang="id-ID" sz="1200" dirty="0">
              <a:solidFill>
                <a:srgbClr val="002060"/>
              </a:solidFill>
            </a:endParaRPr>
          </a:p>
        </p:txBody>
      </p:sp>
      <p:sp>
        <p:nvSpPr>
          <p:cNvPr id="41" name="Rounded Rectangle 40"/>
          <p:cNvSpPr/>
          <p:nvPr/>
        </p:nvSpPr>
        <p:spPr>
          <a:xfrm>
            <a:off x="9720791" y="2840369"/>
            <a:ext cx="624688" cy="4699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98 %</a:t>
            </a:r>
            <a:endParaRPr lang="id-ID" sz="1200" dirty="0">
              <a:solidFill>
                <a:srgbClr val="002060"/>
              </a:solidFill>
            </a:endParaRPr>
          </a:p>
        </p:txBody>
      </p:sp>
      <p:sp>
        <p:nvSpPr>
          <p:cNvPr id="42" name="Rounded Rectangle 41"/>
          <p:cNvSpPr/>
          <p:nvPr/>
        </p:nvSpPr>
        <p:spPr>
          <a:xfrm>
            <a:off x="8884356" y="2832099"/>
            <a:ext cx="653049" cy="463993"/>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97,5 %</a:t>
            </a:r>
            <a:endParaRPr lang="id-ID" sz="1200" dirty="0">
              <a:solidFill>
                <a:srgbClr val="002060"/>
              </a:solidFill>
            </a:endParaRPr>
          </a:p>
        </p:txBody>
      </p:sp>
      <p:sp>
        <p:nvSpPr>
          <p:cNvPr id="43" name="Rounded Rectangle 42"/>
          <p:cNvSpPr/>
          <p:nvPr/>
        </p:nvSpPr>
        <p:spPr>
          <a:xfrm>
            <a:off x="8189135" y="2819400"/>
            <a:ext cx="593358"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97 %</a:t>
            </a:r>
            <a:endParaRPr lang="id-ID" sz="1200" dirty="0">
              <a:solidFill>
                <a:srgbClr val="002060"/>
              </a:solidFill>
            </a:endParaRPr>
          </a:p>
        </p:txBody>
      </p:sp>
      <p:sp>
        <p:nvSpPr>
          <p:cNvPr id="44" name="Rounded Rectangle 43"/>
          <p:cNvSpPr/>
          <p:nvPr/>
        </p:nvSpPr>
        <p:spPr>
          <a:xfrm>
            <a:off x="7443972" y="2832100"/>
            <a:ext cx="6350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96,5 %</a:t>
            </a:r>
            <a:endParaRPr lang="id-ID" sz="1200" dirty="0">
              <a:solidFill>
                <a:srgbClr val="002060"/>
              </a:solidFill>
            </a:endParaRPr>
          </a:p>
        </p:txBody>
      </p:sp>
      <p:sp>
        <p:nvSpPr>
          <p:cNvPr id="45" name="Rounded Rectangle 44"/>
          <p:cNvSpPr/>
          <p:nvPr/>
        </p:nvSpPr>
        <p:spPr>
          <a:xfrm>
            <a:off x="6707668" y="3363432"/>
            <a:ext cx="575634"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40 %</a:t>
            </a:r>
            <a:endParaRPr lang="id-ID" sz="1200" dirty="0">
              <a:solidFill>
                <a:srgbClr val="002060"/>
              </a:solidFill>
            </a:endParaRPr>
          </a:p>
        </p:txBody>
      </p:sp>
      <p:sp>
        <p:nvSpPr>
          <p:cNvPr id="46" name="Rounded Rectangle 45"/>
          <p:cNvSpPr/>
          <p:nvPr/>
        </p:nvSpPr>
        <p:spPr>
          <a:xfrm>
            <a:off x="10494335" y="3363432"/>
            <a:ext cx="552893"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65 %</a:t>
            </a:r>
            <a:endParaRPr lang="id-ID" sz="1200" dirty="0">
              <a:solidFill>
                <a:srgbClr val="002060"/>
              </a:solidFill>
            </a:endParaRPr>
          </a:p>
        </p:txBody>
      </p:sp>
      <p:sp>
        <p:nvSpPr>
          <p:cNvPr id="47" name="Rounded Rectangle 46"/>
          <p:cNvSpPr/>
          <p:nvPr/>
        </p:nvSpPr>
        <p:spPr>
          <a:xfrm>
            <a:off x="9705433" y="3331535"/>
            <a:ext cx="671944"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60 %</a:t>
            </a:r>
            <a:endParaRPr lang="id-ID" sz="1200" dirty="0">
              <a:solidFill>
                <a:srgbClr val="002060"/>
              </a:solidFill>
            </a:endParaRPr>
          </a:p>
        </p:txBody>
      </p:sp>
      <p:sp>
        <p:nvSpPr>
          <p:cNvPr id="48" name="Rounded Rectangle 47"/>
          <p:cNvSpPr/>
          <p:nvPr/>
        </p:nvSpPr>
        <p:spPr>
          <a:xfrm>
            <a:off x="8894694" y="3331535"/>
            <a:ext cx="642711"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55 %</a:t>
            </a:r>
            <a:endParaRPr lang="id-ID" sz="1200" dirty="0">
              <a:solidFill>
                <a:srgbClr val="002060"/>
              </a:solidFill>
            </a:endParaRPr>
          </a:p>
        </p:txBody>
      </p:sp>
      <p:sp>
        <p:nvSpPr>
          <p:cNvPr id="49" name="Rounded Rectangle 48"/>
          <p:cNvSpPr/>
          <p:nvPr/>
        </p:nvSpPr>
        <p:spPr>
          <a:xfrm>
            <a:off x="8187068" y="3352800"/>
            <a:ext cx="59542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50 %</a:t>
            </a:r>
            <a:endParaRPr lang="id-ID" sz="1200" dirty="0">
              <a:solidFill>
                <a:srgbClr val="002060"/>
              </a:solidFill>
            </a:endParaRPr>
          </a:p>
        </p:txBody>
      </p:sp>
      <p:sp>
        <p:nvSpPr>
          <p:cNvPr id="50" name="Rounded Rectangle 49"/>
          <p:cNvSpPr/>
          <p:nvPr/>
        </p:nvSpPr>
        <p:spPr>
          <a:xfrm>
            <a:off x="7450470" y="3342168"/>
            <a:ext cx="619642"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45 %</a:t>
            </a:r>
            <a:endParaRPr lang="id-ID" sz="1200" dirty="0">
              <a:solidFill>
                <a:srgbClr val="002060"/>
              </a:solidFill>
            </a:endParaRPr>
          </a:p>
        </p:txBody>
      </p:sp>
      <p:sp>
        <p:nvSpPr>
          <p:cNvPr id="51" name="Rounded Rectangle 50"/>
          <p:cNvSpPr/>
          <p:nvPr/>
        </p:nvSpPr>
        <p:spPr>
          <a:xfrm>
            <a:off x="6711801" y="3873500"/>
            <a:ext cx="55023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4 %</a:t>
            </a:r>
            <a:endParaRPr lang="id-ID" sz="1200" dirty="0">
              <a:solidFill>
                <a:srgbClr val="002060"/>
              </a:solidFill>
            </a:endParaRPr>
          </a:p>
        </p:txBody>
      </p:sp>
      <p:sp>
        <p:nvSpPr>
          <p:cNvPr id="52" name="Rounded Rectangle 51"/>
          <p:cNvSpPr/>
          <p:nvPr/>
        </p:nvSpPr>
        <p:spPr>
          <a:xfrm>
            <a:off x="10509957" y="3916032"/>
            <a:ext cx="5588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60 %</a:t>
            </a:r>
            <a:endParaRPr lang="id-ID" sz="1200" dirty="0">
              <a:solidFill>
                <a:srgbClr val="002060"/>
              </a:solidFill>
            </a:endParaRPr>
          </a:p>
        </p:txBody>
      </p:sp>
      <p:sp>
        <p:nvSpPr>
          <p:cNvPr id="53" name="Rounded Rectangle 52"/>
          <p:cNvSpPr/>
          <p:nvPr/>
        </p:nvSpPr>
        <p:spPr>
          <a:xfrm>
            <a:off x="9728789" y="3873499"/>
            <a:ext cx="648587"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50 %</a:t>
            </a:r>
            <a:endParaRPr lang="id-ID" sz="1200" dirty="0">
              <a:solidFill>
                <a:srgbClr val="002060"/>
              </a:solidFill>
            </a:endParaRPr>
          </a:p>
        </p:txBody>
      </p:sp>
      <p:sp>
        <p:nvSpPr>
          <p:cNvPr id="54" name="Rounded Rectangle 53"/>
          <p:cNvSpPr/>
          <p:nvPr/>
        </p:nvSpPr>
        <p:spPr>
          <a:xfrm>
            <a:off x="8894695" y="3864934"/>
            <a:ext cx="632078" cy="5080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40 %</a:t>
            </a:r>
            <a:endParaRPr lang="id-ID" sz="1200" dirty="0">
              <a:solidFill>
                <a:srgbClr val="002060"/>
              </a:solidFill>
            </a:endParaRPr>
          </a:p>
        </p:txBody>
      </p:sp>
      <p:sp>
        <p:nvSpPr>
          <p:cNvPr id="55" name="Rounded Rectangle 54"/>
          <p:cNvSpPr/>
          <p:nvPr/>
        </p:nvSpPr>
        <p:spPr>
          <a:xfrm>
            <a:off x="8191500" y="3886200"/>
            <a:ext cx="612258"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30 %</a:t>
            </a:r>
            <a:endParaRPr lang="id-ID" sz="1200" dirty="0">
              <a:solidFill>
                <a:srgbClr val="002060"/>
              </a:solidFill>
            </a:endParaRPr>
          </a:p>
        </p:txBody>
      </p:sp>
      <p:sp>
        <p:nvSpPr>
          <p:cNvPr id="56" name="Rounded Rectangle 55"/>
          <p:cNvSpPr/>
          <p:nvPr/>
        </p:nvSpPr>
        <p:spPr>
          <a:xfrm>
            <a:off x="7454900" y="3873500"/>
            <a:ext cx="6223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20 %</a:t>
            </a:r>
            <a:endParaRPr lang="id-ID" sz="1200" dirty="0">
              <a:solidFill>
                <a:srgbClr val="002060"/>
              </a:solidFill>
            </a:endParaRPr>
          </a:p>
        </p:txBody>
      </p:sp>
      <p:sp>
        <p:nvSpPr>
          <p:cNvPr id="57" name="Rounded Rectangle 56"/>
          <p:cNvSpPr/>
          <p:nvPr/>
        </p:nvSpPr>
        <p:spPr>
          <a:xfrm>
            <a:off x="6710032" y="4417533"/>
            <a:ext cx="552006"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a:t>
            </a:r>
            <a:endParaRPr lang="id-ID" sz="1200" dirty="0">
              <a:solidFill>
                <a:srgbClr val="002060"/>
              </a:solidFill>
            </a:endParaRPr>
          </a:p>
        </p:txBody>
      </p:sp>
      <p:sp>
        <p:nvSpPr>
          <p:cNvPr id="58" name="Rounded Rectangle 57"/>
          <p:cNvSpPr/>
          <p:nvPr/>
        </p:nvSpPr>
        <p:spPr>
          <a:xfrm>
            <a:off x="10483703" y="4449429"/>
            <a:ext cx="599822"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90 %</a:t>
            </a:r>
            <a:endParaRPr lang="id-ID" sz="1200" dirty="0">
              <a:solidFill>
                <a:srgbClr val="002060"/>
              </a:solidFill>
            </a:endParaRPr>
          </a:p>
        </p:txBody>
      </p:sp>
      <p:sp>
        <p:nvSpPr>
          <p:cNvPr id="59" name="Rounded Rectangle 58"/>
          <p:cNvSpPr/>
          <p:nvPr/>
        </p:nvSpPr>
        <p:spPr>
          <a:xfrm>
            <a:off x="9762731" y="4428164"/>
            <a:ext cx="625278"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80 %</a:t>
            </a:r>
            <a:endParaRPr lang="id-ID" sz="1200" dirty="0">
              <a:solidFill>
                <a:srgbClr val="002060"/>
              </a:solidFill>
            </a:endParaRPr>
          </a:p>
        </p:txBody>
      </p:sp>
      <p:sp>
        <p:nvSpPr>
          <p:cNvPr id="60" name="Rounded Rectangle 59"/>
          <p:cNvSpPr/>
          <p:nvPr/>
        </p:nvSpPr>
        <p:spPr>
          <a:xfrm>
            <a:off x="8903261" y="4396265"/>
            <a:ext cx="655409"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65 %</a:t>
            </a:r>
            <a:endParaRPr lang="id-ID" sz="1200" dirty="0">
              <a:solidFill>
                <a:srgbClr val="002060"/>
              </a:solidFill>
            </a:endParaRPr>
          </a:p>
        </p:txBody>
      </p:sp>
      <p:sp>
        <p:nvSpPr>
          <p:cNvPr id="61" name="Rounded Rectangle 60"/>
          <p:cNvSpPr/>
          <p:nvPr/>
        </p:nvSpPr>
        <p:spPr>
          <a:xfrm>
            <a:off x="8202133" y="4417533"/>
            <a:ext cx="5715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45 %</a:t>
            </a:r>
            <a:endParaRPr lang="id-ID" sz="1200" dirty="0">
              <a:solidFill>
                <a:srgbClr val="002060"/>
              </a:solidFill>
            </a:endParaRPr>
          </a:p>
        </p:txBody>
      </p:sp>
      <p:sp>
        <p:nvSpPr>
          <p:cNvPr id="62" name="Rounded Rectangle 61"/>
          <p:cNvSpPr/>
          <p:nvPr/>
        </p:nvSpPr>
        <p:spPr>
          <a:xfrm>
            <a:off x="7431863" y="4406899"/>
            <a:ext cx="6477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25 %</a:t>
            </a:r>
            <a:endParaRPr lang="id-ID" sz="1200" dirty="0">
              <a:solidFill>
                <a:srgbClr val="002060"/>
              </a:solidFill>
            </a:endParaRPr>
          </a:p>
        </p:txBody>
      </p:sp>
      <p:sp>
        <p:nvSpPr>
          <p:cNvPr id="63" name="Rounded Rectangle 62"/>
          <p:cNvSpPr/>
          <p:nvPr/>
        </p:nvSpPr>
        <p:spPr>
          <a:xfrm>
            <a:off x="6643282" y="5551967"/>
            <a:ext cx="6096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a:t>
            </a:r>
            <a:endParaRPr lang="id-ID" sz="1200" dirty="0">
              <a:solidFill>
                <a:srgbClr val="002060"/>
              </a:solidFill>
            </a:endParaRPr>
          </a:p>
        </p:txBody>
      </p:sp>
      <p:sp>
        <p:nvSpPr>
          <p:cNvPr id="64" name="Rounded Rectangle 63"/>
          <p:cNvSpPr/>
          <p:nvPr/>
        </p:nvSpPr>
        <p:spPr>
          <a:xfrm>
            <a:off x="10518554" y="5530701"/>
            <a:ext cx="571204"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78 %</a:t>
            </a:r>
            <a:endParaRPr lang="id-ID" sz="1200" dirty="0">
              <a:solidFill>
                <a:srgbClr val="002060"/>
              </a:solidFill>
            </a:endParaRPr>
          </a:p>
        </p:txBody>
      </p:sp>
      <p:sp>
        <p:nvSpPr>
          <p:cNvPr id="65" name="Rounded Rectangle 64"/>
          <p:cNvSpPr/>
          <p:nvPr/>
        </p:nvSpPr>
        <p:spPr>
          <a:xfrm>
            <a:off x="9801151" y="5530701"/>
            <a:ext cx="608123"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77 %</a:t>
            </a:r>
            <a:endParaRPr lang="id-ID" sz="1200" dirty="0">
              <a:solidFill>
                <a:srgbClr val="002060"/>
              </a:solidFill>
            </a:endParaRPr>
          </a:p>
        </p:txBody>
      </p:sp>
      <p:sp>
        <p:nvSpPr>
          <p:cNvPr id="66" name="Rounded Rectangle 65"/>
          <p:cNvSpPr/>
          <p:nvPr/>
        </p:nvSpPr>
        <p:spPr>
          <a:xfrm>
            <a:off x="9000756" y="5530701"/>
            <a:ext cx="653607"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76 %</a:t>
            </a:r>
            <a:endParaRPr lang="id-ID" sz="1200" dirty="0">
              <a:solidFill>
                <a:srgbClr val="002060"/>
              </a:solidFill>
            </a:endParaRPr>
          </a:p>
        </p:txBody>
      </p:sp>
      <p:sp>
        <p:nvSpPr>
          <p:cNvPr id="67" name="Rounded Rectangle 66"/>
          <p:cNvSpPr/>
          <p:nvPr/>
        </p:nvSpPr>
        <p:spPr>
          <a:xfrm>
            <a:off x="8202723" y="5541335"/>
            <a:ext cx="601035"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75 %</a:t>
            </a:r>
            <a:endParaRPr lang="id-ID" sz="1200" dirty="0">
              <a:solidFill>
                <a:srgbClr val="002060"/>
              </a:solidFill>
            </a:endParaRPr>
          </a:p>
        </p:txBody>
      </p:sp>
      <p:sp>
        <p:nvSpPr>
          <p:cNvPr id="68" name="Rounded Rectangle 67"/>
          <p:cNvSpPr/>
          <p:nvPr/>
        </p:nvSpPr>
        <p:spPr>
          <a:xfrm>
            <a:off x="7430090" y="5530702"/>
            <a:ext cx="647700" cy="520700"/>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74 %</a:t>
            </a:r>
            <a:endParaRPr lang="id-ID" sz="1200" dirty="0">
              <a:solidFill>
                <a:srgbClr val="002060"/>
              </a:solidFill>
            </a:endParaRPr>
          </a:p>
        </p:txBody>
      </p:sp>
      <p:sp>
        <p:nvSpPr>
          <p:cNvPr id="69" name="Rounded Rectangle 68"/>
          <p:cNvSpPr/>
          <p:nvPr/>
        </p:nvSpPr>
        <p:spPr>
          <a:xfrm>
            <a:off x="7467601" y="1818167"/>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2017</a:t>
            </a:r>
            <a:endParaRPr lang="id-ID" sz="1200" dirty="0">
              <a:solidFill>
                <a:srgbClr val="002060"/>
              </a:solidFill>
            </a:endParaRPr>
          </a:p>
        </p:txBody>
      </p:sp>
      <p:sp>
        <p:nvSpPr>
          <p:cNvPr id="70" name="Rounded Rectangle 69"/>
          <p:cNvSpPr/>
          <p:nvPr/>
        </p:nvSpPr>
        <p:spPr>
          <a:xfrm>
            <a:off x="8179981" y="1796900"/>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2018</a:t>
            </a:r>
            <a:endParaRPr lang="id-ID" sz="1200" dirty="0">
              <a:solidFill>
                <a:srgbClr val="002060"/>
              </a:solidFill>
            </a:endParaRPr>
          </a:p>
        </p:txBody>
      </p:sp>
      <p:sp>
        <p:nvSpPr>
          <p:cNvPr id="71" name="Rounded Rectangle 70"/>
          <p:cNvSpPr/>
          <p:nvPr/>
        </p:nvSpPr>
        <p:spPr>
          <a:xfrm>
            <a:off x="8924257" y="1807533"/>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2019</a:t>
            </a:r>
            <a:endParaRPr lang="id-ID" sz="1200" dirty="0">
              <a:solidFill>
                <a:srgbClr val="002060"/>
              </a:solidFill>
            </a:endParaRPr>
          </a:p>
        </p:txBody>
      </p:sp>
      <p:sp>
        <p:nvSpPr>
          <p:cNvPr id="72" name="Rounded Rectangle 71"/>
          <p:cNvSpPr/>
          <p:nvPr/>
        </p:nvSpPr>
        <p:spPr>
          <a:xfrm>
            <a:off x="9700436" y="1796900"/>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2020</a:t>
            </a:r>
          </a:p>
        </p:txBody>
      </p:sp>
      <p:sp>
        <p:nvSpPr>
          <p:cNvPr id="73" name="Rounded Rectangle 72"/>
          <p:cNvSpPr/>
          <p:nvPr/>
        </p:nvSpPr>
        <p:spPr>
          <a:xfrm>
            <a:off x="10444713" y="1786269"/>
            <a:ext cx="623777" cy="44804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rPr>
              <a:t>2021</a:t>
            </a:r>
            <a:endParaRPr lang="id-ID" sz="1200" dirty="0">
              <a:solidFill>
                <a:srgbClr val="002060"/>
              </a:solidFill>
            </a:endParaRPr>
          </a:p>
        </p:txBody>
      </p:sp>
    </p:spTree>
    <p:extLst>
      <p:ext uri="{BB962C8B-B14F-4D97-AF65-F5344CB8AC3E}">
        <p14:creationId xmlns:p14="http://schemas.microsoft.com/office/powerpoint/2010/main" xmlns="" val="1327417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1A66E7C-3B6F-4B93-B07B-A922D61886FE}"/>
              </a:ext>
            </a:extLst>
          </p:cNvPr>
          <p:cNvSpPr>
            <a:spLocks noGrp="1"/>
          </p:cNvSpPr>
          <p:nvPr>
            <p:ph type="title"/>
          </p:nvPr>
        </p:nvSpPr>
        <p:spPr>
          <a:xfrm>
            <a:off x="1242458" y="196296"/>
            <a:ext cx="9404723" cy="792986"/>
          </a:xfrm>
        </p:spPr>
        <p:txBody>
          <a:bodyPr/>
          <a:lstStyle/>
          <a:p>
            <a:pPr algn="ctr"/>
            <a:r>
              <a:rPr lang="id-ID" sz="3600" dirty="0"/>
              <a:t>PEMILIHAN PROGRAM/KEGIATAN </a:t>
            </a:r>
          </a:p>
        </p:txBody>
      </p:sp>
      <p:sp>
        <p:nvSpPr>
          <p:cNvPr id="5" name="Rectangle: Rounded Corners 4">
            <a:extLst>
              <a:ext uri="{FF2B5EF4-FFF2-40B4-BE49-F238E27FC236}">
                <a16:creationId xmlns="" xmlns:a16="http://schemas.microsoft.com/office/drawing/2014/main" id="{153C941C-4D13-44C6-A792-2A9BC7772277}"/>
              </a:ext>
            </a:extLst>
          </p:cNvPr>
          <p:cNvSpPr/>
          <p:nvPr/>
        </p:nvSpPr>
        <p:spPr>
          <a:xfrm>
            <a:off x="272222" y="989283"/>
            <a:ext cx="4854476" cy="1022398"/>
          </a:xfrm>
          <a:prstGeom prst="roundRect">
            <a:avLst/>
          </a:prstGeom>
          <a:solidFill>
            <a:srgbClr val="00206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 xmlns:a16="http://schemas.microsoft.com/office/drawing/2014/main" id="{E89EA2D7-22D8-4400-AE41-FE0A58D74787}"/>
              </a:ext>
            </a:extLst>
          </p:cNvPr>
          <p:cNvSpPr/>
          <p:nvPr/>
        </p:nvSpPr>
        <p:spPr>
          <a:xfrm>
            <a:off x="394872" y="1112513"/>
            <a:ext cx="4596227" cy="743377"/>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t>Meningkatnya tertib administrasi kependudukan di Kabupaten Wonogiri</a:t>
            </a:r>
          </a:p>
        </p:txBody>
      </p:sp>
      <p:sp>
        <p:nvSpPr>
          <p:cNvPr id="10" name="Rectangle 9">
            <a:extLst>
              <a:ext uri="{FF2B5EF4-FFF2-40B4-BE49-F238E27FC236}">
                <a16:creationId xmlns="" xmlns:a16="http://schemas.microsoft.com/office/drawing/2014/main" id="{82BA9465-0D7D-4068-9CC8-EA706E74E570}"/>
              </a:ext>
            </a:extLst>
          </p:cNvPr>
          <p:cNvSpPr/>
          <p:nvPr/>
        </p:nvSpPr>
        <p:spPr>
          <a:xfrm>
            <a:off x="223284" y="3434317"/>
            <a:ext cx="4635153" cy="293046"/>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12" name="Picture 11">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97927" y="3428848"/>
            <a:ext cx="350044" cy="259522"/>
          </a:xfrm>
          <a:prstGeom prst="rect">
            <a:avLst/>
          </a:prstGeom>
        </p:spPr>
      </p:pic>
      <p:sp>
        <p:nvSpPr>
          <p:cNvPr id="14" name="TextBox 13">
            <a:extLst>
              <a:ext uri="{FF2B5EF4-FFF2-40B4-BE49-F238E27FC236}">
                <a16:creationId xmlns="" xmlns:a16="http://schemas.microsoft.com/office/drawing/2014/main" id="{CB0925A7-4A73-40C3-8F0E-15CB60332F18}"/>
              </a:ext>
            </a:extLst>
          </p:cNvPr>
          <p:cNvSpPr txBox="1"/>
          <p:nvPr/>
        </p:nvSpPr>
        <p:spPr>
          <a:xfrm>
            <a:off x="691116" y="3519376"/>
            <a:ext cx="3880599" cy="253916"/>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Peningkatan Pelayanan KTP El</a:t>
            </a:r>
          </a:p>
        </p:txBody>
      </p:sp>
      <p:sp>
        <p:nvSpPr>
          <p:cNvPr id="29" name="Rectangle 28">
            <a:extLst>
              <a:ext uri="{FF2B5EF4-FFF2-40B4-BE49-F238E27FC236}">
                <a16:creationId xmlns="" xmlns:a16="http://schemas.microsoft.com/office/drawing/2014/main" id="{DA8EFD6A-ECAB-462D-8958-AD42EC389E14}"/>
              </a:ext>
            </a:extLst>
          </p:cNvPr>
          <p:cNvSpPr/>
          <p:nvPr/>
        </p:nvSpPr>
        <p:spPr>
          <a:xfrm>
            <a:off x="6762307" y="3543945"/>
            <a:ext cx="4061637" cy="261386"/>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31" name="Picture 30">
            <a:extLst>
              <a:ext uri="{FF2B5EF4-FFF2-40B4-BE49-F238E27FC236}">
                <a16:creationId xmlns="" xmlns:a16="http://schemas.microsoft.com/office/drawing/2014/main" id="{7DE53487-BB5C-4067-9497-31149BEBF77A}"/>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882767" y="3509910"/>
            <a:ext cx="350043" cy="259522"/>
          </a:xfrm>
          <a:prstGeom prst="rect">
            <a:avLst/>
          </a:prstGeom>
        </p:spPr>
      </p:pic>
      <p:sp>
        <p:nvSpPr>
          <p:cNvPr id="33" name="TextBox 32">
            <a:extLst>
              <a:ext uri="{FF2B5EF4-FFF2-40B4-BE49-F238E27FC236}">
                <a16:creationId xmlns="" xmlns:a16="http://schemas.microsoft.com/office/drawing/2014/main" id="{D37CBDCC-35B5-4804-A0D5-DE067D6D0413}"/>
              </a:ext>
            </a:extLst>
          </p:cNvPr>
          <p:cNvSpPr txBox="1"/>
          <p:nvPr/>
        </p:nvSpPr>
        <p:spPr>
          <a:xfrm>
            <a:off x="7198242" y="3498111"/>
            <a:ext cx="4308400" cy="253916"/>
          </a:xfrm>
          <a:prstGeom prst="rect">
            <a:avLst/>
          </a:prstGeom>
          <a:noFill/>
        </p:spPr>
        <p:txBody>
          <a:bodyPr wrap="square" rtlCol="0">
            <a:spAutoFit/>
          </a:bodyPr>
          <a:lstStyle/>
          <a:p>
            <a:r>
              <a:rPr lang="fi-FI"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Indeks Kepuasan Masyarakat</a:t>
            </a:r>
            <a:endPar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5" name="Straight Arrow Connector 44">
            <a:extLst>
              <a:ext uri="{FF2B5EF4-FFF2-40B4-BE49-F238E27FC236}">
                <a16:creationId xmlns="" xmlns:a16="http://schemas.microsoft.com/office/drawing/2014/main" id="{651A6EFB-2A6A-494A-B6EE-B8032E52CA6A}"/>
              </a:ext>
            </a:extLst>
          </p:cNvPr>
          <p:cNvCxnSpPr/>
          <p:nvPr/>
        </p:nvCxnSpPr>
        <p:spPr>
          <a:xfrm flipH="1">
            <a:off x="6095140" y="2023999"/>
            <a:ext cx="2458456" cy="21316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 xmlns:a16="http://schemas.microsoft.com/office/drawing/2014/main" id="{A3913C0E-3F5C-4A70-8E94-3EA095A56CDD}"/>
              </a:ext>
            </a:extLst>
          </p:cNvPr>
          <p:cNvCxnSpPr/>
          <p:nvPr/>
        </p:nvCxnSpPr>
        <p:spPr>
          <a:xfrm>
            <a:off x="3372560" y="2011681"/>
            <a:ext cx="2723440" cy="22548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1" name="Rectangle: Rounded Corners 4">
            <a:extLst>
              <a:ext uri="{FF2B5EF4-FFF2-40B4-BE49-F238E27FC236}">
                <a16:creationId xmlns="" xmlns:a16="http://schemas.microsoft.com/office/drawing/2014/main" id="{153C941C-4D13-44C6-A792-2A9BC7772277}"/>
              </a:ext>
            </a:extLst>
          </p:cNvPr>
          <p:cNvSpPr/>
          <p:nvPr/>
        </p:nvSpPr>
        <p:spPr>
          <a:xfrm>
            <a:off x="6952422" y="1001601"/>
            <a:ext cx="4854476" cy="1022398"/>
          </a:xfrm>
          <a:prstGeom prst="roundRect">
            <a:avLst/>
          </a:prstGeom>
          <a:solidFill>
            <a:srgbClr val="00206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Rectangle 41">
            <a:extLst>
              <a:ext uri="{FF2B5EF4-FFF2-40B4-BE49-F238E27FC236}">
                <a16:creationId xmlns="" xmlns:a16="http://schemas.microsoft.com/office/drawing/2014/main" id="{E89EA2D7-22D8-4400-AE41-FE0A58D74787}"/>
              </a:ext>
            </a:extLst>
          </p:cNvPr>
          <p:cNvSpPr/>
          <p:nvPr/>
        </p:nvSpPr>
        <p:spPr>
          <a:xfrm>
            <a:off x="6974958" y="1124831"/>
            <a:ext cx="4476307" cy="743377"/>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t>Meningkatnya kepuasan masyarakat akan pelayanan administrasi kependudukan</a:t>
            </a:r>
          </a:p>
        </p:txBody>
      </p:sp>
      <p:sp>
        <p:nvSpPr>
          <p:cNvPr id="19" name="Rounded Rectangle 18"/>
          <p:cNvSpPr/>
          <p:nvPr/>
        </p:nvSpPr>
        <p:spPr>
          <a:xfrm>
            <a:off x="3149599" y="2259825"/>
            <a:ext cx="5561943" cy="623075"/>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ectangle 19"/>
          <p:cNvSpPr/>
          <p:nvPr/>
        </p:nvSpPr>
        <p:spPr>
          <a:xfrm>
            <a:off x="3289300" y="2349500"/>
            <a:ext cx="5315096" cy="44450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p>
        </p:txBody>
      </p:sp>
      <p:pic>
        <p:nvPicPr>
          <p:cNvPr id="46" name="Picture 45">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3302000" y="2385202"/>
            <a:ext cx="455651" cy="286949"/>
          </a:xfrm>
          <a:prstGeom prst="rect">
            <a:avLst/>
          </a:prstGeom>
        </p:spPr>
      </p:pic>
      <p:sp>
        <p:nvSpPr>
          <p:cNvPr id="44" name="TextBox 43"/>
          <p:cNvSpPr txBox="1"/>
          <p:nvPr/>
        </p:nvSpPr>
        <p:spPr>
          <a:xfrm>
            <a:off x="3650937" y="2321702"/>
            <a:ext cx="4953459" cy="338554"/>
          </a:xfrm>
          <a:prstGeom prst="rect">
            <a:avLst/>
          </a:prstGeom>
          <a:noFill/>
        </p:spPr>
        <p:txBody>
          <a:bodyPr wrap="square" rtlCol="0">
            <a:spAutoFit/>
          </a:bodyPr>
          <a:lstStyle/>
          <a:p>
            <a:r>
              <a:rPr lang="id-ID" sz="1600" dirty="0" smtClean="0">
                <a:solidFill>
                  <a:srgbClr val="002060"/>
                </a:solidFill>
              </a:rPr>
              <a:t>Program Penataan Administrasi Kependudukan</a:t>
            </a:r>
            <a:endParaRPr lang="id-ID" sz="1600" dirty="0"/>
          </a:p>
        </p:txBody>
      </p:sp>
      <p:cxnSp>
        <p:nvCxnSpPr>
          <p:cNvPr id="48" name="Straight Arrow Connector 47">
            <a:extLst>
              <a:ext uri="{FF2B5EF4-FFF2-40B4-BE49-F238E27FC236}">
                <a16:creationId xmlns="" xmlns:a16="http://schemas.microsoft.com/office/drawing/2014/main" id="{651A6EFB-2A6A-494A-B6EE-B8032E52CA6A}"/>
              </a:ext>
            </a:extLst>
          </p:cNvPr>
          <p:cNvCxnSpPr>
            <a:stCxn id="20" idx="2"/>
          </p:cNvCxnSpPr>
          <p:nvPr/>
        </p:nvCxnSpPr>
        <p:spPr>
          <a:xfrm rot="5400000">
            <a:off x="4959555" y="2555121"/>
            <a:ext cx="748415" cy="122617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A3913C0E-3F5C-4A70-8E94-3EA095A56CDD}"/>
              </a:ext>
            </a:extLst>
          </p:cNvPr>
          <p:cNvCxnSpPr>
            <a:stCxn id="20" idx="2"/>
          </p:cNvCxnSpPr>
          <p:nvPr/>
        </p:nvCxnSpPr>
        <p:spPr>
          <a:xfrm rot="16200000" flipH="1">
            <a:off x="6200433" y="2540415"/>
            <a:ext cx="727148" cy="123431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2" name="Rectangle: Rounded Corners 4">
            <a:extLst>
              <a:ext uri="{FF2B5EF4-FFF2-40B4-BE49-F238E27FC236}">
                <a16:creationId xmlns="" xmlns:a16="http://schemas.microsoft.com/office/drawing/2014/main" id="{153C941C-4D13-44C6-A792-2A9BC7772277}"/>
              </a:ext>
            </a:extLst>
          </p:cNvPr>
          <p:cNvSpPr/>
          <p:nvPr/>
        </p:nvSpPr>
        <p:spPr>
          <a:xfrm>
            <a:off x="5192986" y="1289552"/>
            <a:ext cx="1681262" cy="371117"/>
          </a:xfrm>
          <a:prstGeom prst="roundRect">
            <a:avLst/>
          </a:prstGeom>
          <a:solidFill>
            <a:srgbClr val="00206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Rectangle 52">
            <a:extLst>
              <a:ext uri="{FF2B5EF4-FFF2-40B4-BE49-F238E27FC236}">
                <a16:creationId xmlns="" xmlns:a16="http://schemas.microsoft.com/office/drawing/2014/main" id="{E89EA2D7-22D8-4400-AE41-FE0A58D74787}"/>
              </a:ext>
            </a:extLst>
          </p:cNvPr>
          <p:cNvSpPr/>
          <p:nvPr/>
        </p:nvSpPr>
        <p:spPr>
          <a:xfrm>
            <a:off x="5239437" y="1349283"/>
            <a:ext cx="1591822" cy="269836"/>
          </a:xfrm>
          <a:prstGeom prst="rect">
            <a:avLst/>
          </a:prstGeom>
          <a:solidFill>
            <a:srgbClr val="0070C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smtClean="0"/>
              <a:t>SASARAN</a:t>
            </a:r>
            <a:endParaRPr lang="id-ID" sz="1600" dirty="0"/>
          </a:p>
        </p:txBody>
      </p:sp>
      <p:sp>
        <p:nvSpPr>
          <p:cNvPr id="56" name="Rectangle 55">
            <a:extLst>
              <a:ext uri="{FF2B5EF4-FFF2-40B4-BE49-F238E27FC236}">
                <a16:creationId xmlns="" xmlns:a16="http://schemas.microsoft.com/office/drawing/2014/main" id="{82BA9465-0D7D-4068-9CC8-EA706E74E570}"/>
              </a:ext>
            </a:extLst>
          </p:cNvPr>
          <p:cNvSpPr/>
          <p:nvPr/>
        </p:nvSpPr>
        <p:spPr>
          <a:xfrm>
            <a:off x="223284" y="3798777"/>
            <a:ext cx="4635153" cy="293046"/>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57" name="Picture 56">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76662" y="3729513"/>
            <a:ext cx="350044" cy="259522"/>
          </a:xfrm>
          <a:prstGeom prst="rect">
            <a:avLst/>
          </a:prstGeom>
        </p:spPr>
      </p:pic>
      <p:sp>
        <p:nvSpPr>
          <p:cNvPr id="58" name="TextBox 57">
            <a:extLst>
              <a:ext uri="{FF2B5EF4-FFF2-40B4-BE49-F238E27FC236}">
                <a16:creationId xmlns="" xmlns:a16="http://schemas.microsoft.com/office/drawing/2014/main" id="{CB0925A7-4A73-40C3-8F0E-15CB60332F18}"/>
              </a:ext>
            </a:extLst>
          </p:cNvPr>
          <p:cNvSpPr txBox="1"/>
          <p:nvPr/>
        </p:nvSpPr>
        <p:spPr>
          <a:xfrm>
            <a:off x="691116" y="3774558"/>
            <a:ext cx="3880599" cy="253916"/>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Peningkatan Pelayanan KK</a:t>
            </a:r>
          </a:p>
        </p:txBody>
      </p:sp>
      <p:sp>
        <p:nvSpPr>
          <p:cNvPr id="65" name="Rectangle 64">
            <a:extLst>
              <a:ext uri="{FF2B5EF4-FFF2-40B4-BE49-F238E27FC236}">
                <a16:creationId xmlns="" xmlns:a16="http://schemas.microsoft.com/office/drawing/2014/main" id="{82BA9465-0D7D-4068-9CC8-EA706E74E570}"/>
              </a:ext>
            </a:extLst>
          </p:cNvPr>
          <p:cNvSpPr/>
          <p:nvPr/>
        </p:nvSpPr>
        <p:spPr>
          <a:xfrm>
            <a:off x="170121" y="4572000"/>
            <a:ext cx="4690971" cy="269205"/>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66" name="Picture 65">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47419" y="4553324"/>
            <a:ext cx="350044" cy="259522"/>
          </a:xfrm>
          <a:prstGeom prst="rect">
            <a:avLst/>
          </a:prstGeom>
        </p:spPr>
      </p:pic>
      <p:sp>
        <p:nvSpPr>
          <p:cNvPr id="67" name="TextBox 66">
            <a:extLst>
              <a:ext uri="{FF2B5EF4-FFF2-40B4-BE49-F238E27FC236}">
                <a16:creationId xmlns="" xmlns:a16="http://schemas.microsoft.com/office/drawing/2014/main" id="{CB0925A7-4A73-40C3-8F0E-15CB60332F18}"/>
              </a:ext>
            </a:extLst>
          </p:cNvPr>
          <p:cNvSpPr txBox="1"/>
          <p:nvPr/>
        </p:nvSpPr>
        <p:spPr>
          <a:xfrm>
            <a:off x="595423" y="4550735"/>
            <a:ext cx="3978947" cy="253916"/>
          </a:xfrm>
          <a:prstGeom prst="rect">
            <a:avLst/>
          </a:prstGeom>
          <a:noFill/>
        </p:spPr>
        <p:txBody>
          <a:bodyPr wrap="square" rtlCol="0">
            <a:spAutoFit/>
          </a:bodyPr>
          <a:lstStyle/>
          <a:p>
            <a:r>
              <a:rPr lang="fi-FI"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Peningkatan Pelayanan Kartu Identitas Anak (KIA)</a:t>
            </a:r>
            <a:endPar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
        <p:nvSpPr>
          <p:cNvPr id="71" name="Rectangle 70">
            <a:extLst>
              <a:ext uri="{FF2B5EF4-FFF2-40B4-BE49-F238E27FC236}">
                <a16:creationId xmlns="" xmlns:a16="http://schemas.microsoft.com/office/drawing/2014/main" id="{82BA9465-0D7D-4068-9CC8-EA706E74E570}"/>
              </a:ext>
            </a:extLst>
          </p:cNvPr>
          <p:cNvSpPr/>
          <p:nvPr/>
        </p:nvSpPr>
        <p:spPr>
          <a:xfrm>
            <a:off x="159488" y="4855967"/>
            <a:ext cx="4701604" cy="268479"/>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72" name="Picture 71">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68684" y="4857830"/>
            <a:ext cx="350044" cy="259522"/>
          </a:xfrm>
          <a:prstGeom prst="rect">
            <a:avLst/>
          </a:prstGeom>
        </p:spPr>
      </p:pic>
      <p:sp>
        <p:nvSpPr>
          <p:cNvPr id="73" name="TextBox 72">
            <a:extLst>
              <a:ext uri="{FF2B5EF4-FFF2-40B4-BE49-F238E27FC236}">
                <a16:creationId xmlns="" xmlns:a16="http://schemas.microsoft.com/office/drawing/2014/main" id="{CB0925A7-4A73-40C3-8F0E-15CB60332F18}"/>
              </a:ext>
            </a:extLst>
          </p:cNvPr>
          <p:cNvSpPr txBox="1"/>
          <p:nvPr/>
        </p:nvSpPr>
        <p:spPr>
          <a:xfrm>
            <a:off x="595423" y="4827181"/>
            <a:ext cx="3978947" cy="253916"/>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Fasilitasi Pelayanan Pindah Penduduk</a:t>
            </a:r>
          </a:p>
        </p:txBody>
      </p:sp>
      <p:pic>
        <p:nvPicPr>
          <p:cNvPr id="75" name="Picture 74">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513233" y="5137188"/>
            <a:ext cx="350044" cy="259522"/>
          </a:xfrm>
          <a:prstGeom prst="rect">
            <a:avLst/>
          </a:prstGeom>
        </p:spPr>
      </p:pic>
      <p:sp>
        <p:nvSpPr>
          <p:cNvPr id="77" name="Rectangle 76">
            <a:extLst>
              <a:ext uri="{FF2B5EF4-FFF2-40B4-BE49-F238E27FC236}">
                <a16:creationId xmlns="" xmlns:a16="http://schemas.microsoft.com/office/drawing/2014/main" id="{82BA9465-0D7D-4068-9CC8-EA706E74E570}"/>
              </a:ext>
            </a:extLst>
          </p:cNvPr>
          <p:cNvSpPr/>
          <p:nvPr/>
        </p:nvSpPr>
        <p:spPr>
          <a:xfrm>
            <a:off x="223284" y="5135526"/>
            <a:ext cx="4616543" cy="445225"/>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78" name="Picture 77">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36787" y="5205716"/>
            <a:ext cx="350044" cy="259522"/>
          </a:xfrm>
          <a:prstGeom prst="rect">
            <a:avLst/>
          </a:prstGeom>
        </p:spPr>
      </p:pic>
      <p:sp>
        <p:nvSpPr>
          <p:cNvPr id="79" name="TextBox 78">
            <a:extLst>
              <a:ext uri="{FF2B5EF4-FFF2-40B4-BE49-F238E27FC236}">
                <a16:creationId xmlns="" xmlns:a16="http://schemas.microsoft.com/office/drawing/2014/main" id="{CB0925A7-4A73-40C3-8F0E-15CB60332F18}"/>
              </a:ext>
            </a:extLst>
          </p:cNvPr>
          <p:cNvSpPr txBox="1"/>
          <p:nvPr/>
        </p:nvSpPr>
        <p:spPr>
          <a:xfrm>
            <a:off x="616689" y="5135526"/>
            <a:ext cx="3957682" cy="415498"/>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Pendataan Penduduk yang tidak Memiliki Dokumen Kependudukan</a:t>
            </a:r>
          </a:p>
        </p:txBody>
      </p:sp>
      <p:sp>
        <p:nvSpPr>
          <p:cNvPr id="80" name="Rectangle 79">
            <a:extLst>
              <a:ext uri="{FF2B5EF4-FFF2-40B4-BE49-F238E27FC236}">
                <a16:creationId xmlns="" xmlns:a16="http://schemas.microsoft.com/office/drawing/2014/main" id="{82BA9465-0D7D-4068-9CC8-EA706E74E570}"/>
              </a:ext>
            </a:extLst>
          </p:cNvPr>
          <p:cNvSpPr/>
          <p:nvPr/>
        </p:nvSpPr>
        <p:spPr>
          <a:xfrm>
            <a:off x="225939" y="5667153"/>
            <a:ext cx="4635153" cy="425303"/>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10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       Peningkatan kerjasama pemanfaatan data kependudukan dengan pihak lain</a:t>
            </a:r>
            <a:endParaRPr lang="id-ID" sz="110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81" name="Picture 80">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58053" y="5669661"/>
            <a:ext cx="350044" cy="259522"/>
          </a:xfrm>
          <a:prstGeom prst="rect">
            <a:avLst/>
          </a:prstGeom>
        </p:spPr>
      </p:pic>
      <p:sp>
        <p:nvSpPr>
          <p:cNvPr id="83" name="Rectangle 82">
            <a:extLst>
              <a:ext uri="{FF2B5EF4-FFF2-40B4-BE49-F238E27FC236}">
                <a16:creationId xmlns="" xmlns:a16="http://schemas.microsoft.com/office/drawing/2014/main" id="{82BA9465-0D7D-4068-9CC8-EA706E74E570}"/>
              </a:ext>
            </a:extLst>
          </p:cNvPr>
          <p:cNvSpPr/>
          <p:nvPr/>
        </p:nvSpPr>
        <p:spPr>
          <a:xfrm>
            <a:off x="6762308" y="3817088"/>
            <a:ext cx="4082901" cy="329609"/>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84" name="Picture 83">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853840" y="3877009"/>
            <a:ext cx="350044" cy="259522"/>
          </a:xfrm>
          <a:prstGeom prst="rect">
            <a:avLst/>
          </a:prstGeom>
        </p:spPr>
      </p:pic>
      <p:sp>
        <p:nvSpPr>
          <p:cNvPr id="85" name="TextBox 84">
            <a:extLst>
              <a:ext uri="{FF2B5EF4-FFF2-40B4-BE49-F238E27FC236}">
                <a16:creationId xmlns="" xmlns:a16="http://schemas.microsoft.com/office/drawing/2014/main" id="{CB0925A7-4A73-40C3-8F0E-15CB60332F18}"/>
              </a:ext>
            </a:extLst>
          </p:cNvPr>
          <p:cNvSpPr txBox="1"/>
          <p:nvPr/>
        </p:nvSpPr>
        <p:spPr>
          <a:xfrm>
            <a:off x="7187609" y="3848985"/>
            <a:ext cx="3827721" cy="253916"/>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Komputerisasi register pencatatan sipil</a:t>
            </a:r>
          </a:p>
        </p:txBody>
      </p:sp>
      <p:sp>
        <p:nvSpPr>
          <p:cNvPr id="97" name="TextBox 96">
            <a:extLst>
              <a:ext uri="{FF2B5EF4-FFF2-40B4-BE49-F238E27FC236}">
                <a16:creationId xmlns="" xmlns:a16="http://schemas.microsoft.com/office/drawing/2014/main" id="{CB0925A7-4A73-40C3-8F0E-15CB60332F18}"/>
              </a:ext>
            </a:extLst>
          </p:cNvPr>
          <p:cNvSpPr txBox="1"/>
          <p:nvPr/>
        </p:nvSpPr>
        <p:spPr>
          <a:xfrm>
            <a:off x="7081284" y="4221125"/>
            <a:ext cx="3774558" cy="415498"/>
          </a:xfrm>
          <a:prstGeom prst="rect">
            <a:avLst/>
          </a:prstGeom>
          <a:noFill/>
        </p:spPr>
        <p:txBody>
          <a:bodyPr wrap="square" rtlCol="0">
            <a:spAutoFit/>
          </a:bodyPr>
          <a:lstStyle/>
          <a:p>
            <a:r>
              <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Fasilitasi Mobiling Pelayanan Administrasi Kependudukan</a:t>
            </a:r>
          </a:p>
        </p:txBody>
      </p:sp>
      <p:sp>
        <p:nvSpPr>
          <p:cNvPr id="104" name="Rectangle 103">
            <a:extLst>
              <a:ext uri="{FF2B5EF4-FFF2-40B4-BE49-F238E27FC236}">
                <a16:creationId xmlns="" xmlns:a16="http://schemas.microsoft.com/office/drawing/2014/main" id="{82BA9465-0D7D-4068-9CC8-EA706E74E570}"/>
              </a:ext>
            </a:extLst>
          </p:cNvPr>
          <p:cNvSpPr/>
          <p:nvPr/>
        </p:nvSpPr>
        <p:spPr>
          <a:xfrm>
            <a:off x="6783572" y="5103629"/>
            <a:ext cx="4082901" cy="457200"/>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10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      Inovasi Pelayanan Administrasi Kependudukan</a:t>
            </a:r>
            <a:endParaRPr lang="id-ID" sz="110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105" name="Picture 104">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864473" y="5095589"/>
            <a:ext cx="350044" cy="259522"/>
          </a:xfrm>
          <a:prstGeom prst="rect">
            <a:avLst/>
          </a:prstGeom>
        </p:spPr>
      </p:pic>
      <p:sp>
        <p:nvSpPr>
          <p:cNvPr id="107" name="Rectangle 106">
            <a:extLst>
              <a:ext uri="{FF2B5EF4-FFF2-40B4-BE49-F238E27FC236}">
                <a16:creationId xmlns="" xmlns:a16="http://schemas.microsoft.com/office/drawing/2014/main" id="{82BA9465-0D7D-4068-9CC8-EA706E74E570}"/>
              </a:ext>
            </a:extLst>
          </p:cNvPr>
          <p:cNvSpPr/>
          <p:nvPr/>
        </p:nvSpPr>
        <p:spPr>
          <a:xfrm>
            <a:off x="6804838" y="5635256"/>
            <a:ext cx="4008474" cy="510363"/>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10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       Peningkatan pelayanan akta perkawinan, perceraian talak rujuk dan peristiwa penting    lainya</a:t>
            </a:r>
            <a:endParaRPr lang="id-ID" sz="110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111" name="Picture 110">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857037" y="5732798"/>
            <a:ext cx="350044" cy="259522"/>
          </a:xfrm>
          <a:prstGeom prst="rect">
            <a:avLst/>
          </a:prstGeom>
        </p:spPr>
      </p:pic>
      <p:sp>
        <p:nvSpPr>
          <p:cNvPr id="88" name="Rectangle 87">
            <a:extLst>
              <a:ext uri="{FF2B5EF4-FFF2-40B4-BE49-F238E27FC236}">
                <a16:creationId xmlns="" xmlns:a16="http://schemas.microsoft.com/office/drawing/2014/main" id="{82BA9465-0D7D-4068-9CC8-EA706E74E570}"/>
              </a:ext>
            </a:extLst>
          </p:cNvPr>
          <p:cNvSpPr/>
          <p:nvPr/>
        </p:nvSpPr>
        <p:spPr>
          <a:xfrm>
            <a:off x="6762309" y="4678326"/>
            <a:ext cx="4093534" cy="350874"/>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90" name="TextBox 89">
            <a:extLst>
              <a:ext uri="{FF2B5EF4-FFF2-40B4-BE49-F238E27FC236}">
                <a16:creationId xmlns="" xmlns:a16="http://schemas.microsoft.com/office/drawing/2014/main" id="{CB0925A7-4A73-40C3-8F0E-15CB60332F18}"/>
              </a:ext>
            </a:extLst>
          </p:cNvPr>
          <p:cNvSpPr txBox="1"/>
          <p:nvPr/>
        </p:nvSpPr>
        <p:spPr>
          <a:xfrm rot="10800000" flipV="1">
            <a:off x="7230140" y="4767487"/>
            <a:ext cx="2998380" cy="253916"/>
          </a:xfrm>
          <a:prstGeom prst="rect">
            <a:avLst/>
          </a:prstGeom>
          <a:noFill/>
        </p:spPr>
        <p:txBody>
          <a:bodyPr wrap="square" rtlCol="0">
            <a:spAutoFit/>
          </a:bodyPr>
          <a:lstStyle/>
          <a:p>
            <a:r>
              <a:rPr lang="id-ID" sz="105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Implementasi SIAK Terpadu</a:t>
            </a:r>
            <a:endParaRPr lang="id-ID" sz="105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116" name="Picture 115">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471592" y="4232787"/>
            <a:ext cx="350044" cy="259522"/>
          </a:xfrm>
          <a:prstGeom prst="rect">
            <a:avLst/>
          </a:prstGeom>
        </p:spPr>
      </p:pic>
      <p:sp>
        <p:nvSpPr>
          <p:cNvPr id="119" name="Rectangle 118">
            <a:extLst>
              <a:ext uri="{FF2B5EF4-FFF2-40B4-BE49-F238E27FC236}">
                <a16:creationId xmlns="" xmlns:a16="http://schemas.microsoft.com/office/drawing/2014/main" id="{82BA9465-0D7D-4068-9CC8-EA706E74E570}"/>
              </a:ext>
            </a:extLst>
          </p:cNvPr>
          <p:cNvSpPr/>
          <p:nvPr/>
        </p:nvSpPr>
        <p:spPr>
          <a:xfrm>
            <a:off x="194968" y="4136065"/>
            <a:ext cx="4642847" cy="382773"/>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      Peningkatan Pelayanan Akta Kelahiran dan Akta Kematian</a:t>
            </a:r>
            <a:endParaRPr lang="id-ID" sz="11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pic>
        <p:nvPicPr>
          <p:cNvPr id="120" name="Picture 119">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269573" y="4105197"/>
            <a:ext cx="350044" cy="259522"/>
          </a:xfrm>
          <a:prstGeom prst="rect">
            <a:avLst/>
          </a:prstGeom>
        </p:spPr>
      </p:pic>
      <p:pic>
        <p:nvPicPr>
          <p:cNvPr id="125" name="Picture 124">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flipV="1">
            <a:off x="6879266" y="4688798"/>
            <a:ext cx="297712" cy="308499"/>
          </a:xfrm>
          <a:prstGeom prst="rect">
            <a:avLst/>
          </a:prstGeom>
        </p:spPr>
      </p:pic>
      <p:sp>
        <p:nvSpPr>
          <p:cNvPr id="128" name="Rectangle 127">
            <a:extLst>
              <a:ext uri="{FF2B5EF4-FFF2-40B4-BE49-F238E27FC236}">
                <a16:creationId xmlns="" xmlns:a16="http://schemas.microsoft.com/office/drawing/2014/main" id="{82BA9465-0D7D-4068-9CC8-EA706E74E570}"/>
              </a:ext>
            </a:extLst>
          </p:cNvPr>
          <p:cNvSpPr/>
          <p:nvPr/>
        </p:nvSpPr>
        <p:spPr>
          <a:xfrm>
            <a:off x="6772940" y="4189228"/>
            <a:ext cx="4093535" cy="446567"/>
          </a:xfrm>
          <a:prstGeom prst="rect">
            <a:avLst/>
          </a:prstGeom>
          <a:solidFill>
            <a:schemeClr val="accent6">
              <a:lumMod val="40000"/>
              <a:lumOff val="6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100" dirty="0" smtClean="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rPr>
              <a:t>      Fasilitasi Mobiling Pelayanan Administrasi    Kependudukan</a:t>
            </a:r>
            <a:endParaRPr lang="id-ID" sz="1100" dirty="0">
              <a:solidFill>
                <a:srgbClr val="4472C4">
                  <a:lumMod val="50000"/>
                </a:srgbClr>
              </a:solidFill>
              <a:latin typeface="Verdana" panose="020B0604030504040204" pitchFamily="34" charset="0"/>
              <a:ea typeface="Verdana" panose="020B0604030504040204" pitchFamily="34" charset="0"/>
              <a:cs typeface="Verdana" panose="020B0604030504040204" pitchFamily="34" charset="0"/>
            </a:endParaRPr>
          </a:p>
        </p:txBody>
      </p:sp>
      <p:pic>
        <p:nvPicPr>
          <p:cNvPr id="54" name="Picture 53">
            <a:extLst>
              <a:ext uri="{FF2B5EF4-FFF2-40B4-BE49-F238E27FC236}">
                <a16:creationId xmlns="" xmlns:a16="http://schemas.microsoft.com/office/drawing/2014/main" id="{1774EBCB-046C-44F2-89B1-42A0D6E3FD31}"/>
              </a:ext>
            </a:extLst>
          </p:cNvPr>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xmlns="" val="0"/>
              </a:ext>
            </a:extLst>
          </a:blip>
          <a:stretch>
            <a:fillRect/>
          </a:stretch>
        </p:blipFill>
        <p:spPr>
          <a:xfrm>
            <a:off x="6772939" y="4167632"/>
            <a:ext cx="307507" cy="255512"/>
          </a:xfrm>
          <a:prstGeom prst="rect">
            <a:avLst/>
          </a:prstGeom>
        </p:spPr>
      </p:pic>
    </p:spTree>
    <p:extLst>
      <p:ext uri="{BB962C8B-B14F-4D97-AF65-F5344CB8AC3E}">
        <p14:creationId xmlns:p14="http://schemas.microsoft.com/office/powerpoint/2010/main" xmlns="" val="3285004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1A66E7C-3B6F-4B93-B07B-A922D61886FE}"/>
              </a:ext>
            </a:extLst>
          </p:cNvPr>
          <p:cNvSpPr txBox="1">
            <a:spLocks/>
          </p:cNvSpPr>
          <p:nvPr/>
        </p:nvSpPr>
        <p:spPr>
          <a:xfrm>
            <a:off x="1242458" y="0"/>
            <a:ext cx="9404723" cy="79298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3200" dirty="0" smtClean="0">
                <a:solidFill>
                  <a:schemeClr val="accent6">
                    <a:lumMod val="75000"/>
                  </a:schemeClr>
                </a:solidFill>
              </a:rPr>
              <a:t>TARGET DAN CAPAIAN KINERJA RENSTRA</a:t>
            </a:r>
            <a:endParaRPr lang="id-ID" sz="3200" dirty="0">
              <a:solidFill>
                <a:schemeClr val="accent6">
                  <a:lumMod val="75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3729906369"/>
              </p:ext>
            </p:extLst>
          </p:nvPr>
        </p:nvGraphicFramePr>
        <p:xfrm>
          <a:off x="0" y="733648"/>
          <a:ext cx="10643189" cy="6707680"/>
        </p:xfrm>
        <a:graphic>
          <a:graphicData uri="http://schemas.openxmlformats.org/drawingml/2006/table">
            <a:tbl>
              <a:tblPr firstRow="1" bandRow="1">
                <a:tableStyleId>{21E4AEA4-8DFA-4A89-87EB-49C32662AFE0}</a:tableStyleId>
              </a:tblPr>
              <a:tblGrid>
                <a:gridCol w="500856"/>
                <a:gridCol w="1511760"/>
                <a:gridCol w="1586416"/>
                <a:gridCol w="1006308"/>
                <a:gridCol w="699180"/>
                <a:gridCol w="1313437"/>
                <a:gridCol w="1006308"/>
                <a:gridCol w="1006308"/>
                <a:gridCol w="1006308"/>
                <a:gridCol w="1006308"/>
              </a:tblGrid>
              <a:tr h="306674">
                <a:tc rowSpan="2">
                  <a:txBody>
                    <a:bodyPr/>
                    <a:lstStyle/>
                    <a:p>
                      <a:pPr algn="ctr"/>
                      <a:r>
                        <a:rPr lang="id-ID" sz="1200" dirty="0" smtClean="0"/>
                        <a:t>NO</a:t>
                      </a:r>
                      <a:endParaRPr lang="id-ID" sz="1200" dirty="0"/>
                    </a:p>
                  </a:txBody>
                  <a:tcPr anchor="ctr"/>
                </a:tc>
                <a:tc rowSpan="2">
                  <a:txBody>
                    <a:bodyPr/>
                    <a:lstStyle/>
                    <a:p>
                      <a:pPr algn="ctr"/>
                      <a:r>
                        <a:rPr lang="id-ID" sz="1200" dirty="0" smtClean="0"/>
                        <a:t>Sasaran</a:t>
                      </a:r>
                      <a:endParaRPr lang="id-ID" sz="1200" dirty="0"/>
                    </a:p>
                  </a:txBody>
                  <a:tcPr anchor="ctr"/>
                </a:tc>
                <a:tc rowSpan="2">
                  <a:txBody>
                    <a:bodyPr/>
                    <a:lstStyle/>
                    <a:p>
                      <a:pPr algn="ctr"/>
                      <a:r>
                        <a:rPr lang="id-ID" sz="1200" dirty="0" smtClean="0"/>
                        <a:t>Indikator Kinerja</a:t>
                      </a:r>
                      <a:endParaRPr lang="id-ID" sz="1200" dirty="0"/>
                    </a:p>
                  </a:txBody>
                  <a:tcPr anchor="ctr"/>
                </a:tc>
                <a:tc rowSpan="2">
                  <a:txBody>
                    <a:bodyPr/>
                    <a:lstStyle/>
                    <a:p>
                      <a:pPr algn="ctr"/>
                      <a:r>
                        <a:rPr lang="id-ID" sz="1200" dirty="0" smtClean="0"/>
                        <a:t>Satuan</a:t>
                      </a:r>
                      <a:endParaRPr lang="id-ID" sz="1200" dirty="0"/>
                    </a:p>
                  </a:txBody>
                  <a:tcPr anchor="ctr"/>
                </a:tc>
                <a:tc gridSpan="2">
                  <a:txBody>
                    <a:bodyPr/>
                    <a:lstStyle/>
                    <a:p>
                      <a:pPr algn="ctr"/>
                      <a:r>
                        <a:rPr lang="id-ID" sz="1200" dirty="0" smtClean="0"/>
                        <a:t>2016</a:t>
                      </a:r>
                      <a:endParaRPr lang="id-ID" sz="1200" dirty="0"/>
                    </a:p>
                  </a:txBody>
                  <a:tcPr anchor="ctr"/>
                </a:tc>
                <a:tc hMerge="1">
                  <a:txBody>
                    <a:bodyPr/>
                    <a:lstStyle/>
                    <a:p>
                      <a:endParaRPr lang="id-ID" dirty="0"/>
                    </a:p>
                  </a:txBody>
                  <a:tcPr/>
                </a:tc>
                <a:tc gridSpan="2">
                  <a:txBody>
                    <a:bodyPr/>
                    <a:lstStyle/>
                    <a:p>
                      <a:pPr algn="ctr"/>
                      <a:r>
                        <a:rPr lang="id-ID" sz="1200" dirty="0" smtClean="0"/>
                        <a:t>2017</a:t>
                      </a:r>
                      <a:endParaRPr lang="id-ID" sz="1200" dirty="0"/>
                    </a:p>
                  </a:txBody>
                  <a:tcPr anchor="ctr"/>
                </a:tc>
                <a:tc hMerge="1">
                  <a:txBody>
                    <a:bodyPr/>
                    <a:lstStyle/>
                    <a:p>
                      <a:endParaRPr lang="id-ID" dirty="0"/>
                    </a:p>
                  </a:txBody>
                  <a:tcPr/>
                </a:tc>
                <a:tc gridSpan="2">
                  <a:txBody>
                    <a:bodyPr/>
                    <a:lstStyle/>
                    <a:p>
                      <a:pPr algn="ctr"/>
                      <a:r>
                        <a:rPr lang="id-ID" sz="1200" dirty="0" smtClean="0"/>
                        <a:t>2018</a:t>
                      </a:r>
                      <a:endParaRPr lang="id-ID" sz="1200" dirty="0"/>
                    </a:p>
                  </a:txBody>
                  <a:tcPr anchor="ctr"/>
                </a:tc>
                <a:tc hMerge="1">
                  <a:txBody>
                    <a:bodyPr/>
                    <a:lstStyle/>
                    <a:p>
                      <a:endParaRPr lang="id-ID" dirty="0"/>
                    </a:p>
                  </a:txBody>
                  <a:tcPr/>
                </a:tc>
              </a:tr>
              <a:tr h="306674">
                <a:tc vMerge="1">
                  <a:txBody>
                    <a:bodyPr/>
                    <a:lstStyle/>
                    <a:p>
                      <a:endParaRPr lang="id-ID" dirty="0"/>
                    </a:p>
                  </a:txBody>
                  <a:tcPr/>
                </a:tc>
                <a:tc vMerge="1">
                  <a:txBody>
                    <a:bodyPr/>
                    <a:lstStyle/>
                    <a:p>
                      <a:endParaRPr lang="id-ID"/>
                    </a:p>
                  </a:txBody>
                  <a:tcPr/>
                </a:tc>
                <a:tc vMerge="1">
                  <a:txBody>
                    <a:bodyPr/>
                    <a:lstStyle/>
                    <a:p>
                      <a:endParaRPr lang="id-ID" dirty="0"/>
                    </a:p>
                  </a:txBody>
                  <a:tcPr/>
                </a:tc>
                <a:tc vMerge="1">
                  <a:txBody>
                    <a:bodyPr/>
                    <a:lstStyle/>
                    <a:p>
                      <a:endParaRPr lang="id-ID" dirty="0"/>
                    </a:p>
                  </a:txBody>
                  <a:tcP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r>
              <a:tr h="1277844">
                <a:tc>
                  <a:txBody>
                    <a:bodyPr/>
                    <a:lstStyle/>
                    <a:p>
                      <a:r>
                        <a:rPr lang="id-ID" sz="1200" dirty="0" smtClean="0"/>
                        <a:t>1.</a:t>
                      </a:r>
                      <a:endParaRPr lang="id-ID" sz="1200" dirty="0"/>
                    </a:p>
                  </a:txBody>
                  <a:tcPr/>
                </a:tc>
                <a:tc>
                  <a:txBody>
                    <a:bodyPr/>
                    <a:lstStyle/>
                    <a:p>
                      <a:r>
                        <a:rPr lang="id-ID" sz="1200" dirty="0" smtClean="0"/>
                        <a:t>Meningkatnya tertib administrasi kependudukan di Kabupaten Wonogiri</a:t>
                      </a:r>
                      <a:endParaRPr lang="id-ID" sz="1200" dirty="0"/>
                    </a:p>
                  </a:txBody>
                  <a:tcPr/>
                </a:tc>
                <a:tc>
                  <a:txBody>
                    <a:bodyPr/>
                    <a:lstStyle/>
                    <a:p>
                      <a:r>
                        <a:rPr lang="id-ID" sz="1200" dirty="0" smtClean="0"/>
                        <a:t>Persentase kepemilikan dokumen KTP-el</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95 </a:t>
                      </a:r>
                      <a:endParaRPr lang="id-ID" sz="1200" dirty="0"/>
                    </a:p>
                  </a:txBody>
                  <a:tcPr/>
                </a:tc>
                <a:tc>
                  <a:txBody>
                    <a:bodyPr/>
                    <a:lstStyle/>
                    <a:p>
                      <a:pPr algn="ctr"/>
                      <a:r>
                        <a:rPr lang="id-ID" sz="1200" dirty="0" smtClean="0"/>
                        <a:t>96,18</a:t>
                      </a:r>
                      <a:endParaRPr lang="id-ID" sz="1200" dirty="0"/>
                    </a:p>
                  </a:txBody>
                  <a:tcPr/>
                </a:tc>
                <a:tc>
                  <a:txBody>
                    <a:bodyPr/>
                    <a:lstStyle/>
                    <a:p>
                      <a:pPr algn="ctr"/>
                      <a:r>
                        <a:rPr lang="id-ID" sz="1200" dirty="0" smtClean="0">
                          <a:solidFill>
                            <a:srgbClr val="002060"/>
                          </a:solidFill>
                        </a:rPr>
                        <a:t>95,5 </a:t>
                      </a:r>
                      <a:endParaRPr lang="id-ID" sz="1200" dirty="0"/>
                    </a:p>
                  </a:txBody>
                  <a:tcPr/>
                </a:tc>
                <a:tc>
                  <a:txBody>
                    <a:bodyPr/>
                    <a:lstStyle/>
                    <a:p>
                      <a:pPr algn="ctr"/>
                      <a:r>
                        <a:rPr lang="id-ID" sz="1200" dirty="0" smtClean="0"/>
                        <a:t>95,89</a:t>
                      </a:r>
                      <a:endParaRPr lang="id-ID" sz="1200" dirty="0"/>
                    </a:p>
                  </a:txBody>
                  <a:tcPr/>
                </a:tc>
                <a:tc>
                  <a:txBody>
                    <a:bodyPr/>
                    <a:lstStyle/>
                    <a:p>
                      <a:pPr algn="ctr"/>
                      <a:r>
                        <a:rPr lang="id-ID" sz="1200" dirty="0" smtClean="0"/>
                        <a:t>95,875</a:t>
                      </a:r>
                      <a:endParaRPr lang="id-ID" sz="1200" dirty="0"/>
                    </a:p>
                  </a:txBody>
                  <a:tcPr/>
                </a:tc>
                <a:tc>
                  <a:txBody>
                    <a:bodyPr/>
                    <a:lstStyle/>
                    <a:p>
                      <a:pPr algn="ctr"/>
                      <a:r>
                        <a:rPr lang="id-ID" sz="1200" dirty="0" smtClean="0"/>
                        <a:t>96,084</a:t>
                      </a:r>
                      <a:endParaRPr lang="id-ID" sz="1200" dirty="0"/>
                    </a:p>
                  </a:txBody>
                  <a:tcPr/>
                </a:tc>
              </a:tr>
              <a:tr h="884661">
                <a:tc>
                  <a:txBody>
                    <a:bodyPr/>
                    <a:lstStyle/>
                    <a:p>
                      <a:endParaRPr lang="id-ID" sz="1200"/>
                    </a:p>
                  </a:txBody>
                  <a:tcPr/>
                </a:tc>
                <a:tc>
                  <a:txBody>
                    <a:bodyPr/>
                    <a:lstStyle/>
                    <a:p>
                      <a:endParaRPr lang="id-ID" sz="1200" dirty="0"/>
                    </a:p>
                  </a:txBody>
                  <a:tcPr/>
                </a:tc>
                <a:tc>
                  <a:txBody>
                    <a:bodyPr/>
                    <a:lstStyle/>
                    <a:p>
                      <a:r>
                        <a:rPr lang="id-ID" sz="1200" dirty="0" smtClean="0"/>
                        <a:t>Persentase kepemilikan dokumen KK (Kartu Keluarga)</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96 </a:t>
                      </a:r>
                      <a:endParaRPr lang="id-ID" sz="1200" dirty="0"/>
                    </a:p>
                  </a:txBody>
                  <a:tcPr/>
                </a:tc>
                <a:tc>
                  <a:txBody>
                    <a:bodyPr/>
                    <a:lstStyle/>
                    <a:p>
                      <a:pPr algn="ctr"/>
                      <a:r>
                        <a:rPr lang="id-ID" sz="1200" dirty="0" smtClean="0"/>
                        <a:t>98,57</a:t>
                      </a:r>
                      <a:endParaRPr lang="id-ID" sz="1200" dirty="0"/>
                    </a:p>
                  </a:txBody>
                  <a:tcPr/>
                </a:tc>
                <a:tc>
                  <a:txBody>
                    <a:bodyPr/>
                    <a:lstStyle/>
                    <a:p>
                      <a:pPr algn="ctr"/>
                      <a:r>
                        <a:rPr lang="id-ID" sz="1200" dirty="0" smtClean="0">
                          <a:solidFill>
                            <a:srgbClr val="002060"/>
                          </a:solidFill>
                        </a:rPr>
                        <a:t>96,5 </a:t>
                      </a:r>
                      <a:endParaRPr lang="id-ID" sz="1200" dirty="0"/>
                    </a:p>
                  </a:txBody>
                  <a:tcPr/>
                </a:tc>
                <a:tc>
                  <a:txBody>
                    <a:bodyPr/>
                    <a:lstStyle/>
                    <a:p>
                      <a:pPr algn="ctr"/>
                      <a:r>
                        <a:rPr lang="id-ID" sz="1200" dirty="0" smtClean="0"/>
                        <a:t>98,72</a:t>
                      </a:r>
                      <a:endParaRPr lang="id-ID" sz="1200" dirty="0"/>
                    </a:p>
                  </a:txBody>
                  <a:tcPr/>
                </a:tc>
                <a:tc>
                  <a:txBody>
                    <a:bodyPr/>
                    <a:lstStyle/>
                    <a:p>
                      <a:pPr algn="ctr"/>
                      <a:r>
                        <a:rPr lang="id-ID" sz="1200" dirty="0" smtClean="0"/>
                        <a:t>96,675</a:t>
                      </a:r>
                      <a:endParaRPr lang="id-ID" sz="1200" dirty="0"/>
                    </a:p>
                  </a:txBody>
                  <a:tcPr/>
                </a:tc>
                <a:tc>
                  <a:txBody>
                    <a:bodyPr/>
                    <a:lstStyle/>
                    <a:p>
                      <a:pPr algn="ctr"/>
                      <a:r>
                        <a:rPr lang="id-ID" sz="1200" dirty="0" smtClean="0"/>
                        <a:t>98,835</a:t>
                      </a:r>
                      <a:endParaRPr lang="id-ID" sz="1200" dirty="0"/>
                    </a:p>
                  </a:txBody>
                  <a:tcPr/>
                </a:tc>
              </a:tr>
              <a:tr h="884661">
                <a:tc>
                  <a:txBody>
                    <a:bodyPr/>
                    <a:lstStyle/>
                    <a:p>
                      <a:endParaRPr lang="id-ID" sz="1200"/>
                    </a:p>
                  </a:txBody>
                  <a:tcPr/>
                </a:tc>
                <a:tc>
                  <a:txBody>
                    <a:bodyPr/>
                    <a:lstStyle/>
                    <a:p>
                      <a:endParaRPr lang="id-ID" sz="1200" dirty="0"/>
                    </a:p>
                  </a:txBody>
                  <a:tcPr/>
                </a:tc>
                <a:tc>
                  <a:txBody>
                    <a:bodyPr/>
                    <a:lstStyle/>
                    <a:p>
                      <a:r>
                        <a:rPr lang="fi-FI" sz="1200" dirty="0" smtClean="0"/>
                        <a:t>Persentase Kepemilikan Kartu Identitas Anak (KIA)</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25 </a:t>
                      </a:r>
                      <a:endParaRPr lang="id-ID" sz="1200" dirty="0"/>
                    </a:p>
                  </a:txBody>
                  <a:tcPr/>
                </a:tc>
                <a:tc>
                  <a:txBody>
                    <a:bodyPr/>
                    <a:lstStyle/>
                    <a:p>
                      <a:pPr algn="ctr"/>
                      <a:r>
                        <a:rPr lang="id-ID" sz="1200" dirty="0" smtClean="0"/>
                        <a:t>30,38</a:t>
                      </a:r>
                      <a:endParaRPr lang="id-ID" sz="1200" dirty="0"/>
                    </a:p>
                  </a:txBody>
                  <a:tcPr/>
                </a:tc>
                <a:tc>
                  <a:txBody>
                    <a:bodyPr/>
                    <a:lstStyle/>
                    <a:p>
                      <a:pPr algn="ctr"/>
                      <a:r>
                        <a:rPr lang="id-ID" sz="1200" dirty="0" smtClean="0"/>
                        <a:t>40</a:t>
                      </a:r>
                      <a:endParaRPr lang="id-ID" sz="1200" dirty="0"/>
                    </a:p>
                  </a:txBody>
                  <a:tcPr/>
                </a:tc>
                <a:tc>
                  <a:txBody>
                    <a:bodyPr/>
                    <a:lstStyle/>
                    <a:p>
                      <a:pPr algn="ctr"/>
                      <a:r>
                        <a:rPr lang="id-ID" sz="1200" dirty="0" smtClean="0"/>
                        <a:t>42,512</a:t>
                      </a:r>
                      <a:endParaRPr lang="id-ID" sz="1200" dirty="0"/>
                    </a:p>
                  </a:txBody>
                  <a:tcPr/>
                </a:tc>
              </a:tr>
              <a:tr h="884661">
                <a:tc>
                  <a:txBody>
                    <a:bodyPr/>
                    <a:lstStyle/>
                    <a:p>
                      <a:endParaRPr lang="id-ID" sz="1200"/>
                    </a:p>
                  </a:txBody>
                  <a:tcPr/>
                </a:tc>
                <a:tc>
                  <a:txBody>
                    <a:bodyPr/>
                    <a:lstStyle/>
                    <a:p>
                      <a:endParaRPr lang="id-ID" sz="1200" dirty="0"/>
                    </a:p>
                  </a:txBody>
                  <a:tcPr/>
                </a:tc>
                <a:tc>
                  <a:txBody>
                    <a:bodyPr/>
                    <a:lstStyle/>
                    <a:p>
                      <a:r>
                        <a:rPr lang="id-ID" sz="1200" dirty="0" smtClean="0"/>
                        <a:t>Persentase kepemilikan dokumen Akta Kelahiran </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40 </a:t>
                      </a:r>
                      <a:endParaRPr lang="id-ID" sz="1200" dirty="0"/>
                    </a:p>
                  </a:txBody>
                  <a:tcPr/>
                </a:tc>
                <a:tc>
                  <a:txBody>
                    <a:bodyPr/>
                    <a:lstStyle/>
                    <a:p>
                      <a:pPr algn="ctr"/>
                      <a:r>
                        <a:rPr lang="id-ID" sz="1200" dirty="0" smtClean="0"/>
                        <a:t>41,29</a:t>
                      </a:r>
                      <a:endParaRPr lang="id-ID" sz="1200" dirty="0"/>
                    </a:p>
                  </a:txBody>
                  <a:tcPr/>
                </a:tc>
                <a:tc>
                  <a:txBody>
                    <a:bodyPr/>
                    <a:lstStyle/>
                    <a:p>
                      <a:pPr algn="ctr"/>
                      <a:r>
                        <a:rPr lang="id-ID" sz="1200" dirty="0" smtClean="0">
                          <a:solidFill>
                            <a:srgbClr val="002060"/>
                          </a:solidFill>
                        </a:rPr>
                        <a:t>45 </a:t>
                      </a:r>
                      <a:endParaRPr lang="id-ID" sz="1200" dirty="0"/>
                    </a:p>
                  </a:txBody>
                  <a:tcPr/>
                </a:tc>
                <a:tc>
                  <a:txBody>
                    <a:bodyPr/>
                    <a:lstStyle/>
                    <a:p>
                      <a:pPr algn="ctr"/>
                      <a:r>
                        <a:rPr lang="id-ID" sz="1200" dirty="0" smtClean="0"/>
                        <a:t>42,65</a:t>
                      </a:r>
                      <a:endParaRPr lang="id-ID" sz="1200" dirty="0"/>
                    </a:p>
                  </a:txBody>
                  <a:tcPr/>
                </a:tc>
                <a:tc>
                  <a:txBody>
                    <a:bodyPr/>
                    <a:lstStyle/>
                    <a:p>
                      <a:pPr algn="ctr"/>
                      <a:r>
                        <a:rPr lang="id-ID" sz="1200" dirty="0" smtClean="0"/>
                        <a:t>48,5</a:t>
                      </a:r>
                      <a:endParaRPr lang="id-ID" sz="1200" dirty="0"/>
                    </a:p>
                  </a:txBody>
                  <a:tcPr/>
                </a:tc>
                <a:tc>
                  <a:txBody>
                    <a:bodyPr/>
                    <a:lstStyle/>
                    <a:p>
                      <a:pPr algn="ctr"/>
                      <a:r>
                        <a:rPr lang="id-ID" sz="1200" dirty="0" smtClean="0"/>
                        <a:t>43,65</a:t>
                      </a:r>
                      <a:endParaRPr lang="id-ID" sz="1200" dirty="0"/>
                    </a:p>
                  </a:txBody>
                  <a:tcPr/>
                </a:tc>
              </a:tr>
              <a:tr h="884661">
                <a:tc>
                  <a:txBody>
                    <a:bodyPr/>
                    <a:lstStyle/>
                    <a:p>
                      <a:endParaRPr lang="id-ID" sz="1200"/>
                    </a:p>
                  </a:txBody>
                  <a:tcPr/>
                </a:tc>
                <a:tc>
                  <a:txBody>
                    <a:bodyPr/>
                    <a:lstStyle/>
                    <a:p>
                      <a:endParaRPr lang="id-ID" sz="1200" dirty="0"/>
                    </a:p>
                  </a:txBody>
                  <a:tcPr/>
                </a:tc>
                <a:tc>
                  <a:txBody>
                    <a:bodyPr/>
                    <a:lstStyle/>
                    <a:p>
                      <a:r>
                        <a:rPr lang="nn-NO" sz="1200" dirty="0" smtClean="0"/>
                        <a:t>Persentase kepemilikan dokumen Akta Kematian</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4 </a:t>
                      </a:r>
                      <a:endParaRPr lang="id-ID" sz="1200" dirty="0"/>
                    </a:p>
                  </a:txBody>
                  <a:tcPr/>
                </a:tc>
                <a:tc>
                  <a:txBody>
                    <a:bodyPr/>
                    <a:lstStyle/>
                    <a:p>
                      <a:pPr algn="ctr"/>
                      <a:r>
                        <a:rPr lang="id-ID" sz="1200" dirty="0" smtClean="0"/>
                        <a:t>5,67</a:t>
                      </a:r>
                      <a:endParaRPr lang="id-ID" sz="1200" dirty="0"/>
                    </a:p>
                  </a:txBody>
                  <a:tcPr/>
                </a:tc>
                <a:tc>
                  <a:txBody>
                    <a:bodyPr/>
                    <a:lstStyle/>
                    <a:p>
                      <a:pPr algn="ctr"/>
                      <a:r>
                        <a:rPr lang="id-ID" sz="1200" dirty="0" smtClean="0">
                          <a:solidFill>
                            <a:srgbClr val="002060"/>
                          </a:solidFill>
                        </a:rPr>
                        <a:t>20 </a:t>
                      </a:r>
                      <a:endParaRPr lang="id-ID" sz="1200" dirty="0"/>
                    </a:p>
                  </a:txBody>
                  <a:tcPr/>
                </a:tc>
                <a:tc>
                  <a:txBody>
                    <a:bodyPr/>
                    <a:lstStyle/>
                    <a:p>
                      <a:pPr algn="ctr"/>
                      <a:r>
                        <a:rPr lang="id-ID" sz="1200" dirty="0" smtClean="0"/>
                        <a:t>19,03</a:t>
                      </a:r>
                      <a:endParaRPr lang="id-ID" sz="1200" dirty="0"/>
                    </a:p>
                  </a:txBody>
                  <a:tcPr/>
                </a:tc>
                <a:tc>
                  <a:txBody>
                    <a:bodyPr/>
                    <a:lstStyle/>
                    <a:p>
                      <a:pPr algn="ctr"/>
                      <a:r>
                        <a:rPr lang="id-ID" sz="1200" dirty="0" smtClean="0"/>
                        <a:t>27 </a:t>
                      </a:r>
                      <a:endParaRPr lang="id-ID" sz="1200" dirty="0"/>
                    </a:p>
                  </a:txBody>
                  <a:tcPr/>
                </a:tc>
                <a:tc>
                  <a:txBody>
                    <a:bodyPr/>
                    <a:lstStyle/>
                    <a:p>
                      <a:pPr algn="ctr"/>
                      <a:r>
                        <a:rPr lang="id-ID" sz="1200" dirty="0" smtClean="0"/>
                        <a:t>25,373</a:t>
                      </a:r>
                      <a:endParaRPr lang="id-ID" sz="1200" dirty="0"/>
                    </a:p>
                  </a:txBody>
                  <a:tcPr/>
                </a:tc>
              </a:tr>
              <a:tr h="1277844">
                <a:tc>
                  <a:txBody>
                    <a:bodyPr/>
                    <a:lstStyle/>
                    <a:p>
                      <a:r>
                        <a:rPr lang="id-ID" sz="1200" dirty="0" smtClean="0"/>
                        <a:t>2.</a:t>
                      </a:r>
                      <a:endParaRPr lang="id-ID" sz="1200" dirty="0"/>
                    </a:p>
                  </a:txBody>
                  <a:tcPr/>
                </a:tc>
                <a:tc>
                  <a:txBody>
                    <a:bodyPr/>
                    <a:lstStyle/>
                    <a:p>
                      <a:r>
                        <a:rPr lang="id-ID" sz="1200" dirty="0" smtClean="0"/>
                        <a:t>Meningkatnya kepuasan masyarakat akan pelayanan administrasi kependudukan</a:t>
                      </a:r>
                      <a:endParaRPr lang="id-ID" sz="1200" dirty="0"/>
                    </a:p>
                  </a:txBody>
                  <a:tcPr/>
                </a:tc>
                <a:tc>
                  <a:txBody>
                    <a:bodyPr/>
                    <a:lstStyle/>
                    <a:p>
                      <a:r>
                        <a:rPr lang="id-ID" sz="1200" dirty="0" smtClean="0"/>
                        <a:t>IKM</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smtClean="0"/>
                        <a:t>74</a:t>
                      </a:r>
                      <a:endParaRPr lang="id-ID" sz="1200" dirty="0"/>
                    </a:p>
                  </a:txBody>
                  <a:tcPr/>
                </a:tc>
                <a:tc>
                  <a:txBody>
                    <a:bodyPr/>
                    <a:lstStyle/>
                    <a:p>
                      <a:pPr algn="ctr"/>
                      <a:r>
                        <a:rPr lang="id-ID" sz="1200" dirty="0" smtClean="0"/>
                        <a:t>74</a:t>
                      </a:r>
                      <a:endParaRPr lang="id-ID" sz="1200" dirty="0"/>
                    </a:p>
                  </a:txBody>
                  <a:tcPr/>
                </a:tc>
                <a:tc>
                  <a:txBody>
                    <a:bodyPr/>
                    <a:lstStyle/>
                    <a:p>
                      <a:pPr algn="ctr"/>
                      <a:r>
                        <a:rPr lang="id-ID" sz="1200" dirty="0" smtClean="0"/>
                        <a:t>74</a:t>
                      </a:r>
                      <a:endParaRPr lang="id-ID" sz="1200" dirty="0"/>
                    </a:p>
                  </a:txBody>
                  <a:tcPr/>
                </a:tc>
                <a:tc>
                  <a:txBody>
                    <a:bodyPr/>
                    <a:lstStyle/>
                    <a:p>
                      <a:pPr algn="ctr"/>
                      <a:r>
                        <a:rPr lang="id-ID" sz="1200" dirty="0" smtClean="0"/>
                        <a:t>0</a:t>
                      </a:r>
                      <a:endParaRPr lang="id-ID" sz="1200" dirty="0"/>
                    </a:p>
                  </a:txBody>
                  <a:tcPr/>
                </a:tc>
              </a:tr>
            </a:tbl>
          </a:graphicData>
        </a:graphic>
      </p:graphicFrame>
    </p:spTree>
    <p:extLst>
      <p:ext uri="{BB962C8B-B14F-4D97-AF65-F5344CB8AC3E}">
        <p14:creationId xmlns:p14="http://schemas.microsoft.com/office/powerpoint/2010/main" xmlns="" val="981689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 xmlns:a16="http://schemas.microsoft.com/office/drawing/2014/main" id="{41A66E7C-3B6F-4B93-B07B-A922D61886FE}"/>
              </a:ext>
            </a:extLst>
          </p:cNvPr>
          <p:cNvSpPr txBox="1">
            <a:spLocks/>
          </p:cNvSpPr>
          <p:nvPr/>
        </p:nvSpPr>
        <p:spPr>
          <a:xfrm>
            <a:off x="1242458" y="0"/>
            <a:ext cx="9404723" cy="79298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2800" dirty="0" smtClean="0">
                <a:solidFill>
                  <a:schemeClr val="accent6">
                    <a:lumMod val="75000"/>
                  </a:schemeClr>
                </a:solidFill>
              </a:rPr>
              <a:t>TARGET DAN CAPAIAN KINERJA RENSTRA</a:t>
            </a:r>
            <a:endParaRPr lang="id-ID" sz="2800" dirty="0">
              <a:solidFill>
                <a:schemeClr val="accent6">
                  <a:lumMod val="75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3729906369"/>
              </p:ext>
            </p:extLst>
          </p:nvPr>
        </p:nvGraphicFramePr>
        <p:xfrm>
          <a:off x="127591" y="512160"/>
          <a:ext cx="10954487" cy="6345840"/>
        </p:xfrm>
        <a:graphic>
          <a:graphicData uri="http://schemas.openxmlformats.org/drawingml/2006/table">
            <a:tbl>
              <a:tblPr firstRow="1" bandRow="1">
                <a:tableStyleId>{21E4AEA4-8DFA-4A89-87EB-49C32662AFE0}</a:tableStyleId>
              </a:tblPr>
              <a:tblGrid>
                <a:gridCol w="522010"/>
                <a:gridCol w="1575611"/>
                <a:gridCol w="1653419"/>
                <a:gridCol w="1048810"/>
                <a:gridCol w="728710"/>
                <a:gridCol w="1368910"/>
                <a:gridCol w="1048810"/>
                <a:gridCol w="1048810"/>
                <a:gridCol w="1048810"/>
                <a:gridCol w="910587"/>
              </a:tblGrid>
              <a:tr h="379951">
                <a:tc rowSpan="2">
                  <a:txBody>
                    <a:bodyPr/>
                    <a:lstStyle/>
                    <a:p>
                      <a:pPr algn="ctr"/>
                      <a:r>
                        <a:rPr lang="id-ID" sz="1200" dirty="0" smtClean="0"/>
                        <a:t>NO</a:t>
                      </a:r>
                      <a:endParaRPr lang="id-ID" sz="1200" dirty="0"/>
                    </a:p>
                  </a:txBody>
                  <a:tcPr anchor="ctr"/>
                </a:tc>
                <a:tc rowSpan="2">
                  <a:txBody>
                    <a:bodyPr/>
                    <a:lstStyle/>
                    <a:p>
                      <a:pPr algn="ctr"/>
                      <a:r>
                        <a:rPr lang="id-ID" sz="1200" dirty="0" smtClean="0"/>
                        <a:t>Sasaran</a:t>
                      </a:r>
                      <a:endParaRPr lang="id-ID" sz="1200" dirty="0"/>
                    </a:p>
                  </a:txBody>
                  <a:tcPr anchor="ctr"/>
                </a:tc>
                <a:tc rowSpan="2">
                  <a:txBody>
                    <a:bodyPr/>
                    <a:lstStyle/>
                    <a:p>
                      <a:pPr algn="ctr"/>
                      <a:r>
                        <a:rPr lang="id-ID" sz="1200" dirty="0" smtClean="0"/>
                        <a:t>Indikator Kinerja</a:t>
                      </a:r>
                      <a:endParaRPr lang="id-ID" sz="1200" dirty="0"/>
                    </a:p>
                  </a:txBody>
                  <a:tcPr anchor="ctr"/>
                </a:tc>
                <a:tc rowSpan="2">
                  <a:txBody>
                    <a:bodyPr/>
                    <a:lstStyle/>
                    <a:p>
                      <a:pPr algn="ctr"/>
                      <a:r>
                        <a:rPr lang="id-ID" sz="1200" dirty="0" smtClean="0"/>
                        <a:t>Satuan</a:t>
                      </a:r>
                      <a:endParaRPr lang="id-ID" sz="1200" dirty="0"/>
                    </a:p>
                  </a:txBody>
                  <a:tcPr anchor="ctr"/>
                </a:tc>
                <a:tc gridSpan="2">
                  <a:txBody>
                    <a:bodyPr/>
                    <a:lstStyle/>
                    <a:p>
                      <a:pPr algn="ctr"/>
                      <a:r>
                        <a:rPr lang="id-ID" sz="1200" dirty="0" smtClean="0"/>
                        <a:t>2019</a:t>
                      </a:r>
                      <a:endParaRPr lang="id-ID" sz="1200" dirty="0"/>
                    </a:p>
                  </a:txBody>
                  <a:tcPr anchor="ctr"/>
                </a:tc>
                <a:tc hMerge="1">
                  <a:txBody>
                    <a:bodyPr/>
                    <a:lstStyle/>
                    <a:p>
                      <a:endParaRPr lang="id-ID" dirty="0"/>
                    </a:p>
                  </a:txBody>
                  <a:tcPr/>
                </a:tc>
                <a:tc gridSpan="2">
                  <a:txBody>
                    <a:bodyPr/>
                    <a:lstStyle/>
                    <a:p>
                      <a:pPr algn="ctr"/>
                      <a:r>
                        <a:rPr lang="id-ID" sz="1200" dirty="0" smtClean="0"/>
                        <a:t>2020 S/D TW.</a:t>
                      </a:r>
                      <a:r>
                        <a:rPr lang="id-ID" sz="1200" baseline="0" dirty="0" smtClean="0"/>
                        <a:t> II</a:t>
                      </a:r>
                      <a:endParaRPr lang="id-ID" sz="1200" dirty="0"/>
                    </a:p>
                  </a:txBody>
                  <a:tcPr anchor="ctr"/>
                </a:tc>
                <a:tc hMerge="1">
                  <a:txBody>
                    <a:bodyPr/>
                    <a:lstStyle/>
                    <a:p>
                      <a:endParaRPr lang="id-ID" dirty="0"/>
                    </a:p>
                  </a:txBody>
                  <a:tcPr/>
                </a:tc>
                <a:tc gridSpan="2">
                  <a:txBody>
                    <a:bodyPr/>
                    <a:lstStyle/>
                    <a:p>
                      <a:pPr algn="ctr"/>
                      <a:r>
                        <a:rPr lang="id-ID" sz="1200" dirty="0" smtClean="0"/>
                        <a:t>2021</a:t>
                      </a:r>
                      <a:endParaRPr lang="id-ID" sz="1200" dirty="0"/>
                    </a:p>
                  </a:txBody>
                  <a:tcPr anchor="ctr"/>
                </a:tc>
                <a:tc hMerge="1">
                  <a:txBody>
                    <a:bodyPr/>
                    <a:lstStyle/>
                    <a:p>
                      <a:endParaRPr lang="id-ID" dirty="0"/>
                    </a:p>
                  </a:txBody>
                  <a:tcPr/>
                </a:tc>
              </a:tr>
              <a:tr h="379951">
                <a:tc vMerge="1">
                  <a:txBody>
                    <a:bodyPr/>
                    <a:lstStyle/>
                    <a:p>
                      <a:endParaRPr lang="id-ID" dirty="0"/>
                    </a:p>
                  </a:txBody>
                  <a:tcPr/>
                </a:tc>
                <a:tc vMerge="1">
                  <a:txBody>
                    <a:bodyPr/>
                    <a:lstStyle/>
                    <a:p>
                      <a:endParaRPr lang="id-ID"/>
                    </a:p>
                  </a:txBody>
                  <a:tcPr/>
                </a:tc>
                <a:tc vMerge="1">
                  <a:txBody>
                    <a:bodyPr/>
                    <a:lstStyle/>
                    <a:p>
                      <a:endParaRPr lang="id-ID" dirty="0"/>
                    </a:p>
                  </a:txBody>
                  <a:tcPr/>
                </a:tc>
                <a:tc vMerge="1">
                  <a:txBody>
                    <a:bodyPr/>
                    <a:lstStyle/>
                    <a:p>
                      <a:endParaRPr lang="id-ID" dirty="0"/>
                    </a:p>
                  </a:txBody>
                  <a:tcP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c>
                  <a:txBody>
                    <a:bodyPr/>
                    <a:lstStyle/>
                    <a:p>
                      <a:pPr algn="ctr"/>
                      <a:r>
                        <a:rPr lang="id-ID" sz="1200" dirty="0" smtClean="0"/>
                        <a:t>Target</a:t>
                      </a:r>
                      <a:endParaRPr lang="id-ID" sz="1200" dirty="0"/>
                    </a:p>
                  </a:txBody>
                  <a:tcPr anchor="ctr"/>
                </a:tc>
                <a:tc>
                  <a:txBody>
                    <a:bodyPr/>
                    <a:lstStyle/>
                    <a:p>
                      <a:pPr algn="ctr"/>
                      <a:r>
                        <a:rPr lang="id-ID" sz="1200" dirty="0" smtClean="0"/>
                        <a:t>Realisasi</a:t>
                      </a:r>
                      <a:endParaRPr lang="id-ID" sz="1200" dirty="0"/>
                    </a:p>
                  </a:txBody>
                  <a:tcPr anchor="ctr"/>
                </a:tc>
              </a:tr>
              <a:tr h="845356">
                <a:tc>
                  <a:txBody>
                    <a:bodyPr/>
                    <a:lstStyle/>
                    <a:p>
                      <a:r>
                        <a:rPr lang="id-ID" sz="1200" dirty="0" smtClean="0"/>
                        <a:t>1.</a:t>
                      </a:r>
                      <a:endParaRPr lang="id-ID" sz="1200" dirty="0"/>
                    </a:p>
                  </a:txBody>
                  <a:tcPr/>
                </a:tc>
                <a:tc>
                  <a:txBody>
                    <a:bodyPr/>
                    <a:lstStyle/>
                    <a:p>
                      <a:r>
                        <a:rPr lang="id-ID" sz="1200" dirty="0" smtClean="0"/>
                        <a:t>Meningkatnya tertib administrasi kependudukan di Kabupaten Wonogiri</a:t>
                      </a:r>
                      <a:endParaRPr lang="id-ID" sz="1200" dirty="0"/>
                    </a:p>
                  </a:txBody>
                  <a:tcPr/>
                </a:tc>
                <a:tc>
                  <a:txBody>
                    <a:bodyPr/>
                    <a:lstStyle/>
                    <a:p>
                      <a:r>
                        <a:rPr lang="id-ID" sz="1200" dirty="0" smtClean="0"/>
                        <a:t>Persentase kepemilikan dokumen KTP-el</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96 .50</a:t>
                      </a:r>
                      <a:endParaRPr lang="id-ID" sz="1200" dirty="0"/>
                    </a:p>
                  </a:txBody>
                  <a:tcPr/>
                </a:tc>
                <a:tc>
                  <a:txBody>
                    <a:bodyPr/>
                    <a:lstStyle/>
                    <a:p>
                      <a:pPr algn="ctr"/>
                      <a:r>
                        <a:rPr lang="id-ID" sz="1200" dirty="0" smtClean="0"/>
                        <a:t>96,58</a:t>
                      </a:r>
                      <a:endParaRPr lang="id-ID" sz="1200" dirty="0"/>
                    </a:p>
                  </a:txBody>
                  <a:tcPr/>
                </a:tc>
                <a:tc>
                  <a:txBody>
                    <a:bodyPr/>
                    <a:lstStyle/>
                    <a:p>
                      <a:pPr algn="ctr"/>
                      <a:r>
                        <a:rPr lang="id-ID" sz="1200" dirty="0" smtClean="0">
                          <a:solidFill>
                            <a:srgbClr val="002060"/>
                          </a:solidFill>
                        </a:rPr>
                        <a:t>96.75</a:t>
                      </a:r>
                      <a:endParaRPr lang="id-ID" sz="1200" dirty="0"/>
                    </a:p>
                  </a:txBody>
                  <a:tcPr/>
                </a:tc>
                <a:tc>
                  <a:txBody>
                    <a:bodyPr/>
                    <a:lstStyle/>
                    <a:p>
                      <a:pPr algn="ctr"/>
                      <a:r>
                        <a:rPr lang="id-ID" sz="1200" dirty="0" smtClean="0"/>
                        <a:t>97.12</a:t>
                      </a:r>
                      <a:endParaRPr lang="id-ID" sz="1200" dirty="0"/>
                    </a:p>
                  </a:txBody>
                  <a:tcPr/>
                </a:tc>
                <a:tc>
                  <a:txBody>
                    <a:bodyPr/>
                    <a:lstStyle/>
                    <a:p>
                      <a:pPr algn="ctr"/>
                      <a:r>
                        <a:rPr lang="id-ID" sz="1200" dirty="0" smtClean="0"/>
                        <a:t>97,50</a:t>
                      </a:r>
                      <a:endParaRPr lang="id-ID" sz="1200" dirty="0"/>
                    </a:p>
                  </a:txBody>
                  <a:tcPr/>
                </a:tc>
                <a:tc>
                  <a:txBody>
                    <a:bodyPr/>
                    <a:lstStyle/>
                    <a:p>
                      <a:pPr algn="ctr"/>
                      <a:endParaRPr lang="id-ID" sz="1200" dirty="0"/>
                    </a:p>
                  </a:txBody>
                  <a:tcPr/>
                </a:tc>
              </a:tr>
              <a:tr h="845356">
                <a:tc>
                  <a:txBody>
                    <a:bodyPr/>
                    <a:lstStyle/>
                    <a:p>
                      <a:endParaRPr lang="id-ID" sz="1200"/>
                    </a:p>
                  </a:txBody>
                  <a:tcPr/>
                </a:tc>
                <a:tc>
                  <a:txBody>
                    <a:bodyPr/>
                    <a:lstStyle/>
                    <a:p>
                      <a:endParaRPr lang="id-ID" sz="1200" dirty="0"/>
                    </a:p>
                  </a:txBody>
                  <a:tcPr/>
                </a:tc>
                <a:tc>
                  <a:txBody>
                    <a:bodyPr/>
                    <a:lstStyle/>
                    <a:p>
                      <a:r>
                        <a:rPr lang="id-ID" sz="1200" dirty="0" smtClean="0"/>
                        <a:t>Persentase kepemilikan dokumen KK (Kartu Keluarga)</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97.5 </a:t>
                      </a:r>
                      <a:endParaRPr lang="id-ID" sz="1200" dirty="0"/>
                    </a:p>
                  </a:txBody>
                  <a:tcPr/>
                </a:tc>
                <a:tc>
                  <a:txBody>
                    <a:bodyPr/>
                    <a:lstStyle/>
                    <a:p>
                      <a:pPr algn="ctr"/>
                      <a:r>
                        <a:rPr lang="id-ID" sz="1200" dirty="0" smtClean="0"/>
                        <a:t>98.99</a:t>
                      </a:r>
                      <a:endParaRPr lang="id-ID" sz="1200" dirty="0"/>
                    </a:p>
                  </a:txBody>
                  <a:tcPr/>
                </a:tc>
                <a:tc>
                  <a:txBody>
                    <a:bodyPr/>
                    <a:lstStyle/>
                    <a:p>
                      <a:pPr algn="ctr"/>
                      <a:r>
                        <a:rPr lang="id-ID" sz="1200" dirty="0" smtClean="0">
                          <a:solidFill>
                            <a:srgbClr val="002060"/>
                          </a:solidFill>
                        </a:rPr>
                        <a:t>97.75</a:t>
                      </a:r>
                      <a:endParaRPr lang="id-ID" sz="1200" dirty="0"/>
                    </a:p>
                  </a:txBody>
                  <a:tcPr/>
                </a:tc>
                <a:tc>
                  <a:txBody>
                    <a:bodyPr/>
                    <a:lstStyle/>
                    <a:p>
                      <a:pPr algn="ctr"/>
                      <a:r>
                        <a:rPr lang="id-ID" sz="1200" dirty="0" smtClean="0"/>
                        <a:t>99.08</a:t>
                      </a:r>
                      <a:endParaRPr lang="id-ID" sz="1200" dirty="0"/>
                    </a:p>
                  </a:txBody>
                  <a:tcPr/>
                </a:tc>
                <a:tc>
                  <a:txBody>
                    <a:bodyPr/>
                    <a:lstStyle/>
                    <a:p>
                      <a:pPr algn="ctr"/>
                      <a:r>
                        <a:rPr lang="id-ID" sz="1200" dirty="0" smtClean="0"/>
                        <a:t>98,50</a:t>
                      </a:r>
                      <a:endParaRPr lang="id-ID" sz="1200" dirty="0"/>
                    </a:p>
                  </a:txBody>
                  <a:tcPr/>
                </a:tc>
                <a:tc>
                  <a:txBody>
                    <a:bodyPr/>
                    <a:lstStyle/>
                    <a:p>
                      <a:pPr algn="ctr"/>
                      <a:endParaRPr lang="id-ID" sz="1200" dirty="0"/>
                    </a:p>
                  </a:txBody>
                  <a:tcPr/>
                </a:tc>
              </a:tr>
              <a:tr h="657499">
                <a:tc>
                  <a:txBody>
                    <a:bodyPr/>
                    <a:lstStyle/>
                    <a:p>
                      <a:endParaRPr lang="id-ID" sz="1200"/>
                    </a:p>
                  </a:txBody>
                  <a:tcPr/>
                </a:tc>
                <a:tc>
                  <a:txBody>
                    <a:bodyPr/>
                    <a:lstStyle/>
                    <a:p>
                      <a:endParaRPr lang="id-ID" sz="1200" dirty="0"/>
                    </a:p>
                  </a:txBody>
                  <a:tcPr/>
                </a:tc>
                <a:tc>
                  <a:txBody>
                    <a:bodyPr/>
                    <a:lstStyle/>
                    <a:p>
                      <a:r>
                        <a:rPr lang="fi-FI" sz="1200" dirty="0" smtClean="0"/>
                        <a:t>Persentase Kepemilikan Kartu Identitas Anak (KIA)</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65</a:t>
                      </a:r>
                      <a:endParaRPr lang="id-ID" sz="1200" dirty="0"/>
                    </a:p>
                  </a:txBody>
                  <a:tcPr/>
                </a:tc>
                <a:tc>
                  <a:txBody>
                    <a:bodyPr/>
                    <a:lstStyle/>
                    <a:p>
                      <a:pPr algn="ctr"/>
                      <a:r>
                        <a:rPr lang="id-ID" sz="1200" dirty="0" smtClean="0"/>
                        <a:t>60.64</a:t>
                      </a:r>
                      <a:endParaRPr lang="id-ID" sz="1200" dirty="0"/>
                    </a:p>
                  </a:txBody>
                  <a:tcPr/>
                </a:tc>
                <a:tc>
                  <a:txBody>
                    <a:bodyPr/>
                    <a:lstStyle/>
                    <a:p>
                      <a:pPr algn="ctr"/>
                      <a:r>
                        <a:rPr lang="id-ID" sz="1200" dirty="0" smtClean="0">
                          <a:solidFill>
                            <a:srgbClr val="002060"/>
                          </a:solidFill>
                        </a:rPr>
                        <a:t>72.5</a:t>
                      </a:r>
                      <a:endParaRPr lang="id-ID" sz="1200" dirty="0"/>
                    </a:p>
                  </a:txBody>
                  <a:tcPr/>
                </a:tc>
                <a:tc>
                  <a:txBody>
                    <a:bodyPr/>
                    <a:lstStyle/>
                    <a:p>
                      <a:pPr algn="ctr"/>
                      <a:r>
                        <a:rPr lang="id-ID" sz="1200" dirty="0" smtClean="0"/>
                        <a:t>67.09</a:t>
                      </a:r>
                      <a:endParaRPr lang="id-ID" sz="1200" dirty="0"/>
                    </a:p>
                  </a:txBody>
                  <a:tcPr/>
                </a:tc>
                <a:tc>
                  <a:txBody>
                    <a:bodyPr/>
                    <a:lstStyle/>
                    <a:p>
                      <a:pPr algn="ctr"/>
                      <a:r>
                        <a:rPr lang="id-ID" sz="1200" dirty="0" smtClean="0"/>
                        <a:t>90,00</a:t>
                      </a:r>
                      <a:endParaRPr lang="id-ID" sz="1200" dirty="0"/>
                    </a:p>
                  </a:txBody>
                  <a:tcPr/>
                </a:tc>
                <a:tc>
                  <a:txBody>
                    <a:bodyPr/>
                    <a:lstStyle/>
                    <a:p>
                      <a:pPr algn="ctr"/>
                      <a:endParaRPr lang="id-ID" sz="1200" dirty="0"/>
                    </a:p>
                  </a:txBody>
                  <a:tcPr/>
                </a:tc>
              </a:tr>
              <a:tr h="845356">
                <a:tc>
                  <a:txBody>
                    <a:bodyPr/>
                    <a:lstStyle/>
                    <a:p>
                      <a:endParaRPr lang="id-ID" sz="1200"/>
                    </a:p>
                  </a:txBody>
                  <a:tcPr/>
                </a:tc>
                <a:tc>
                  <a:txBody>
                    <a:bodyPr/>
                    <a:lstStyle/>
                    <a:p>
                      <a:endParaRPr lang="id-ID" sz="1200" dirty="0"/>
                    </a:p>
                  </a:txBody>
                  <a:tcPr/>
                </a:tc>
                <a:tc>
                  <a:txBody>
                    <a:bodyPr/>
                    <a:lstStyle/>
                    <a:p>
                      <a:r>
                        <a:rPr lang="id-ID" sz="1200" dirty="0" smtClean="0"/>
                        <a:t>Persentase kepemilikan dokumen Akta Kelahiran </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55 </a:t>
                      </a:r>
                      <a:endParaRPr lang="id-ID" sz="1200" dirty="0"/>
                    </a:p>
                  </a:txBody>
                  <a:tcPr/>
                </a:tc>
                <a:tc>
                  <a:txBody>
                    <a:bodyPr/>
                    <a:lstStyle/>
                    <a:p>
                      <a:pPr algn="ctr"/>
                      <a:r>
                        <a:rPr lang="id-ID" sz="1200" dirty="0" smtClean="0"/>
                        <a:t>45.45</a:t>
                      </a:r>
                      <a:endParaRPr lang="id-ID" sz="1200" dirty="0"/>
                    </a:p>
                  </a:txBody>
                  <a:tcPr/>
                </a:tc>
                <a:tc>
                  <a:txBody>
                    <a:bodyPr/>
                    <a:lstStyle/>
                    <a:p>
                      <a:pPr algn="ctr"/>
                      <a:r>
                        <a:rPr lang="id-ID" sz="1200" dirty="0" smtClean="0">
                          <a:solidFill>
                            <a:srgbClr val="002060"/>
                          </a:solidFill>
                        </a:rPr>
                        <a:t>57.5</a:t>
                      </a:r>
                      <a:endParaRPr lang="id-ID" sz="1200" dirty="0"/>
                    </a:p>
                  </a:txBody>
                  <a:tcPr/>
                </a:tc>
                <a:tc>
                  <a:txBody>
                    <a:bodyPr/>
                    <a:lstStyle/>
                    <a:p>
                      <a:pPr algn="ctr"/>
                      <a:r>
                        <a:rPr lang="id-ID" sz="1200" dirty="0" smtClean="0"/>
                        <a:t>45.94</a:t>
                      </a:r>
                      <a:endParaRPr lang="id-ID" sz="1200" dirty="0"/>
                    </a:p>
                  </a:txBody>
                  <a:tcPr/>
                </a:tc>
                <a:tc>
                  <a:txBody>
                    <a:bodyPr/>
                    <a:lstStyle/>
                    <a:p>
                      <a:pPr algn="ctr"/>
                      <a:r>
                        <a:rPr lang="id-ID" sz="1200" dirty="0" smtClean="0"/>
                        <a:t>65,00</a:t>
                      </a:r>
                      <a:endParaRPr lang="id-ID" sz="1200" dirty="0"/>
                    </a:p>
                  </a:txBody>
                  <a:tcPr/>
                </a:tc>
                <a:tc>
                  <a:txBody>
                    <a:bodyPr/>
                    <a:lstStyle/>
                    <a:p>
                      <a:pPr algn="ctr"/>
                      <a:endParaRPr lang="id-ID" sz="1200" dirty="0"/>
                    </a:p>
                  </a:txBody>
                  <a:tcPr/>
                </a:tc>
              </a:tr>
              <a:tr h="845356">
                <a:tc>
                  <a:txBody>
                    <a:bodyPr/>
                    <a:lstStyle/>
                    <a:p>
                      <a:endParaRPr lang="id-ID" sz="1200"/>
                    </a:p>
                  </a:txBody>
                  <a:tcPr/>
                </a:tc>
                <a:tc>
                  <a:txBody>
                    <a:bodyPr/>
                    <a:lstStyle/>
                    <a:p>
                      <a:endParaRPr lang="id-ID" sz="1200" dirty="0"/>
                    </a:p>
                  </a:txBody>
                  <a:tcPr/>
                </a:tc>
                <a:tc>
                  <a:txBody>
                    <a:bodyPr/>
                    <a:lstStyle/>
                    <a:p>
                      <a:r>
                        <a:rPr lang="nn-NO" sz="1200" dirty="0" smtClean="0"/>
                        <a:t>Persentase kepemilikan dokumen Akta Kematian</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solidFill>
                            <a:srgbClr val="002060"/>
                          </a:solidFill>
                        </a:rPr>
                        <a:t>4 0</a:t>
                      </a:r>
                      <a:endParaRPr lang="id-ID" sz="1200" dirty="0"/>
                    </a:p>
                  </a:txBody>
                  <a:tcPr/>
                </a:tc>
                <a:tc>
                  <a:txBody>
                    <a:bodyPr/>
                    <a:lstStyle/>
                    <a:p>
                      <a:pPr algn="ctr"/>
                      <a:r>
                        <a:rPr lang="id-ID" sz="1200" dirty="0" smtClean="0"/>
                        <a:t>55.41</a:t>
                      </a:r>
                      <a:endParaRPr lang="id-ID" sz="1200" dirty="0"/>
                    </a:p>
                  </a:txBody>
                  <a:tcPr/>
                </a:tc>
                <a:tc>
                  <a:txBody>
                    <a:bodyPr/>
                    <a:lstStyle/>
                    <a:p>
                      <a:pPr algn="ctr"/>
                      <a:r>
                        <a:rPr lang="id-ID" sz="1200" dirty="0" smtClean="0">
                          <a:solidFill>
                            <a:srgbClr val="002060"/>
                          </a:solidFill>
                        </a:rPr>
                        <a:t>45</a:t>
                      </a:r>
                      <a:endParaRPr lang="id-ID" sz="1200" dirty="0"/>
                    </a:p>
                  </a:txBody>
                  <a:tcPr/>
                </a:tc>
                <a:tc>
                  <a:txBody>
                    <a:bodyPr/>
                    <a:lstStyle/>
                    <a:p>
                      <a:pPr algn="ctr"/>
                      <a:r>
                        <a:rPr lang="id-ID" sz="1200" dirty="0" smtClean="0"/>
                        <a:t>75.93</a:t>
                      </a:r>
                      <a:endParaRPr lang="id-ID" sz="1200" dirty="0"/>
                    </a:p>
                  </a:txBody>
                  <a:tcPr/>
                </a:tc>
                <a:tc>
                  <a:txBody>
                    <a:bodyPr/>
                    <a:lstStyle/>
                    <a:p>
                      <a:pPr algn="ctr"/>
                      <a:r>
                        <a:rPr lang="id-ID" sz="1200" dirty="0" smtClean="0"/>
                        <a:t>60,00</a:t>
                      </a:r>
                      <a:endParaRPr lang="id-ID" sz="1200" dirty="0"/>
                    </a:p>
                  </a:txBody>
                  <a:tcPr/>
                </a:tc>
                <a:tc>
                  <a:txBody>
                    <a:bodyPr/>
                    <a:lstStyle/>
                    <a:p>
                      <a:pPr algn="ctr"/>
                      <a:endParaRPr lang="id-ID" sz="1200" dirty="0"/>
                    </a:p>
                  </a:txBody>
                  <a:tcPr/>
                </a:tc>
              </a:tr>
              <a:tr h="1221070">
                <a:tc>
                  <a:txBody>
                    <a:bodyPr/>
                    <a:lstStyle/>
                    <a:p>
                      <a:r>
                        <a:rPr lang="id-ID" sz="1200" dirty="0" smtClean="0"/>
                        <a:t>2.</a:t>
                      </a:r>
                      <a:endParaRPr lang="id-ID" sz="1200" dirty="0"/>
                    </a:p>
                  </a:txBody>
                  <a:tcPr/>
                </a:tc>
                <a:tc>
                  <a:txBody>
                    <a:bodyPr/>
                    <a:lstStyle/>
                    <a:p>
                      <a:r>
                        <a:rPr lang="id-ID" sz="1200" dirty="0" smtClean="0"/>
                        <a:t>Meningkatnya kepuasan masyarakat akan pelayanan administrasi kependudukan</a:t>
                      </a:r>
                      <a:endParaRPr lang="id-ID" sz="1200" dirty="0"/>
                    </a:p>
                  </a:txBody>
                  <a:tcPr/>
                </a:tc>
                <a:tc>
                  <a:txBody>
                    <a:bodyPr/>
                    <a:lstStyle/>
                    <a:p>
                      <a:r>
                        <a:rPr lang="id-ID" sz="1200" dirty="0" smtClean="0"/>
                        <a:t>IKM</a:t>
                      </a:r>
                      <a:endParaRPr lang="id-ID" sz="1200" dirty="0"/>
                    </a:p>
                  </a:txBody>
                  <a:tcPr/>
                </a:tc>
                <a:tc>
                  <a:txBody>
                    <a:bodyPr/>
                    <a:lstStyle/>
                    <a:p>
                      <a:pPr algn="ctr"/>
                      <a:r>
                        <a:rPr lang="id-ID" sz="1200" dirty="0" smtClean="0"/>
                        <a:t>%</a:t>
                      </a:r>
                      <a:endParaRPr lang="id-ID" sz="1200" dirty="0"/>
                    </a:p>
                  </a:txBody>
                  <a:tcPr/>
                </a:tc>
                <a:tc>
                  <a:txBody>
                    <a:bodyPr/>
                    <a:lstStyle/>
                    <a:p>
                      <a:pPr algn="ctr"/>
                      <a:r>
                        <a:rPr lang="id-ID" sz="1200" dirty="0" smtClean="0"/>
                        <a:t>76</a:t>
                      </a:r>
                      <a:endParaRPr lang="id-ID" sz="1200" dirty="0"/>
                    </a:p>
                  </a:txBody>
                  <a:tcPr/>
                </a:tc>
                <a:tc>
                  <a:txBody>
                    <a:bodyPr/>
                    <a:lstStyle/>
                    <a:p>
                      <a:pPr algn="ctr"/>
                      <a:r>
                        <a:rPr lang="id-ID" sz="1200" dirty="0" smtClean="0"/>
                        <a:t>80.03</a:t>
                      </a:r>
                      <a:endParaRPr lang="id-ID" sz="1200" dirty="0"/>
                    </a:p>
                  </a:txBody>
                  <a:tcPr/>
                </a:tc>
                <a:tc>
                  <a:txBody>
                    <a:bodyPr/>
                    <a:lstStyle/>
                    <a:p>
                      <a:pPr algn="ctr"/>
                      <a:r>
                        <a:rPr lang="id-ID" sz="1200" dirty="0" smtClean="0"/>
                        <a:t>76</a:t>
                      </a:r>
                      <a:endParaRPr lang="id-ID" sz="1200" dirty="0"/>
                    </a:p>
                  </a:txBody>
                  <a:tcPr/>
                </a:tc>
                <a:tc>
                  <a:txBody>
                    <a:bodyPr/>
                    <a:lstStyle/>
                    <a:p>
                      <a:pPr algn="ctr"/>
                      <a:r>
                        <a:rPr lang="id-ID" sz="1200" dirty="0" smtClean="0"/>
                        <a:t>TW IV</a:t>
                      </a:r>
                      <a:endParaRPr lang="id-ID" sz="1200" dirty="0"/>
                    </a:p>
                  </a:txBody>
                  <a:tcPr/>
                </a:tc>
                <a:tc>
                  <a:txBody>
                    <a:bodyPr/>
                    <a:lstStyle/>
                    <a:p>
                      <a:pPr algn="ctr"/>
                      <a:r>
                        <a:rPr lang="id-ID" sz="1200" dirty="0" smtClean="0"/>
                        <a:t>78</a:t>
                      </a:r>
                      <a:endParaRPr lang="id-ID" sz="1200" dirty="0"/>
                    </a:p>
                  </a:txBody>
                  <a:tcPr/>
                </a:tc>
                <a:tc>
                  <a:txBody>
                    <a:bodyPr/>
                    <a:lstStyle/>
                    <a:p>
                      <a:pPr algn="ctr"/>
                      <a:endParaRPr lang="id-ID" sz="1200" dirty="0"/>
                    </a:p>
                  </a:txBody>
                  <a:tcPr/>
                </a:tc>
              </a:tr>
            </a:tbl>
          </a:graphicData>
        </a:graphic>
      </p:graphicFrame>
    </p:spTree>
    <p:extLst>
      <p:ext uri="{BB962C8B-B14F-4D97-AF65-F5344CB8AC3E}">
        <p14:creationId xmlns:p14="http://schemas.microsoft.com/office/powerpoint/2010/main" xmlns="" val="981689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41A66E7C-3B6F-4B93-B07B-A922D61886FE}"/>
              </a:ext>
            </a:extLst>
          </p:cNvPr>
          <p:cNvSpPr>
            <a:spLocks noGrp="1"/>
          </p:cNvSpPr>
          <p:nvPr>
            <p:ph type="title"/>
          </p:nvPr>
        </p:nvSpPr>
        <p:spPr>
          <a:xfrm>
            <a:off x="490331" y="222801"/>
            <a:ext cx="9931564" cy="792986"/>
          </a:xfrm>
        </p:spPr>
        <p:txBody>
          <a:bodyPr>
            <a:normAutofit fontScale="90000"/>
          </a:bodyPr>
          <a:lstStyle/>
          <a:p>
            <a:pPr algn="ctr"/>
            <a:r>
              <a:rPr lang="id-ID" sz="3600" dirty="0"/>
              <a:t>LANGKAH PEMILIHAN PROGRAM/KEGIATAN </a:t>
            </a:r>
          </a:p>
        </p:txBody>
      </p:sp>
      <p:sp>
        <p:nvSpPr>
          <p:cNvPr id="5" name="Rectangle 4">
            <a:extLst>
              <a:ext uri="{FF2B5EF4-FFF2-40B4-BE49-F238E27FC236}">
                <a16:creationId xmlns:a16="http://schemas.microsoft.com/office/drawing/2014/main" xmlns="" id="{8C2C20ED-37FF-4047-9719-63F0859C0D48}"/>
              </a:ext>
            </a:extLst>
          </p:cNvPr>
          <p:cNvSpPr/>
          <p:nvPr/>
        </p:nvSpPr>
        <p:spPr>
          <a:xfrm>
            <a:off x="490331" y="1490008"/>
            <a:ext cx="10654747" cy="1938992"/>
          </a:xfrm>
          <a:prstGeom prst="rect">
            <a:avLst/>
          </a:prstGeom>
        </p:spPr>
        <p:txBody>
          <a:bodyPr wrap="square">
            <a:spAutoFit/>
          </a:bodyPr>
          <a:lstStyle/>
          <a:p>
            <a:pPr marL="514350" indent="-514350">
              <a:buFont typeface="+mj-lt"/>
              <a:buAutoNum type="arabicPeriod"/>
            </a:pPr>
            <a:r>
              <a:rPr lang="id-ID" sz="2400" dirty="0"/>
              <a:t>Menentukan sasaran yang memiliki outcome yang terukur</a:t>
            </a:r>
          </a:p>
          <a:p>
            <a:pPr marL="514350" indent="-514350">
              <a:buFont typeface="+mj-lt"/>
              <a:buAutoNum type="arabicPeriod"/>
            </a:pPr>
            <a:r>
              <a:rPr lang="id-ID" sz="2400" dirty="0"/>
              <a:t>Melakukan identifikasi, analisa dan mengurangi kegiatan yang tidak ada kaitannya dengan pencapaian sasaran</a:t>
            </a:r>
          </a:p>
          <a:p>
            <a:pPr marL="514350" indent="-514350">
              <a:buFont typeface="+mj-lt"/>
              <a:buAutoNum type="arabicPeriod"/>
            </a:pPr>
            <a:r>
              <a:rPr lang="id-ID" sz="2400" dirty="0"/>
              <a:t>Melakukan identifikasi, analisa dan mengurangi output/komponen dan belanja yang tidak relevan dengan maksud kegiatan</a:t>
            </a:r>
          </a:p>
        </p:txBody>
      </p:sp>
    </p:spTree>
    <p:extLst>
      <p:ext uri="{BB962C8B-B14F-4D97-AF65-F5344CB8AC3E}">
        <p14:creationId xmlns:p14="http://schemas.microsoft.com/office/powerpoint/2010/main" xmlns="" val="33923665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 xmlns:a16="http://schemas.microsoft.com/office/drawing/2014/main" id="{F6FE1E73-283C-44EF-8A5E-FA0786B3E395}"/>
              </a:ext>
            </a:extLst>
          </p:cNvPr>
          <p:cNvSpPr txBox="1">
            <a:spLocks/>
          </p:cNvSpPr>
          <p:nvPr/>
        </p:nvSpPr>
        <p:spPr>
          <a:xfrm>
            <a:off x="457200" y="1"/>
            <a:ext cx="10807699" cy="668338"/>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id-ID" sz="2800" dirty="0" smtClean="0"/>
              <a:t>CASCADING PROGRAM DAN KEGIATAN T.A. 2019 </a:t>
            </a:r>
            <a:endParaRPr lang="id-ID" sz="2800" dirty="0"/>
          </a:p>
        </p:txBody>
      </p:sp>
      <p:sp>
        <p:nvSpPr>
          <p:cNvPr id="16" name="Rounded Rectangle 15"/>
          <p:cNvSpPr/>
          <p:nvPr/>
        </p:nvSpPr>
        <p:spPr>
          <a:xfrm>
            <a:off x="4191000" y="584200"/>
            <a:ext cx="2654300" cy="439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SASARAN</a:t>
            </a:r>
            <a:endParaRPr lang="id-ID" sz="1400" dirty="0"/>
          </a:p>
        </p:txBody>
      </p:sp>
      <p:sp>
        <p:nvSpPr>
          <p:cNvPr id="17" name="Rounded Rectangle 16"/>
          <p:cNvSpPr/>
          <p:nvPr/>
        </p:nvSpPr>
        <p:spPr>
          <a:xfrm>
            <a:off x="215900" y="1084521"/>
            <a:ext cx="5142909" cy="4347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rPr>
              <a:t>Meningkatnya tertib administrasi kependudukan di Kabupaten Wonogiri</a:t>
            </a:r>
          </a:p>
        </p:txBody>
      </p:sp>
      <p:sp>
        <p:nvSpPr>
          <p:cNvPr id="18" name="Rounded Rectangle 17"/>
          <p:cNvSpPr/>
          <p:nvPr/>
        </p:nvSpPr>
        <p:spPr>
          <a:xfrm>
            <a:off x="5613991" y="1073888"/>
            <a:ext cx="5773480" cy="4453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rPr>
              <a:t>Meningkatnya kepuasan masyarakat akan pelayanan administrasi kependudukan</a:t>
            </a:r>
          </a:p>
        </p:txBody>
      </p:sp>
      <p:sp>
        <p:nvSpPr>
          <p:cNvPr id="19" name="Rounded Rectangle 18"/>
          <p:cNvSpPr/>
          <p:nvPr/>
        </p:nvSpPr>
        <p:spPr>
          <a:xfrm>
            <a:off x="4318000" y="1544638"/>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INDIKATOR SASARAN</a:t>
            </a:r>
            <a:endParaRPr lang="id-ID" sz="1400" dirty="0"/>
          </a:p>
        </p:txBody>
      </p:sp>
      <p:sp>
        <p:nvSpPr>
          <p:cNvPr id="20" name="Rounded Rectangle 19"/>
          <p:cNvSpPr/>
          <p:nvPr/>
        </p:nvSpPr>
        <p:spPr>
          <a:xfrm>
            <a:off x="1066800" y="1887538"/>
            <a:ext cx="17145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Persentase Kepemilikan Dokumen KTP el</a:t>
            </a:r>
            <a:endParaRPr lang="id-ID" sz="1200" dirty="0"/>
          </a:p>
        </p:txBody>
      </p:sp>
      <p:sp>
        <p:nvSpPr>
          <p:cNvPr id="21" name="Rounded Rectangle 20"/>
          <p:cNvSpPr/>
          <p:nvPr/>
        </p:nvSpPr>
        <p:spPr>
          <a:xfrm>
            <a:off x="6089650" y="1887538"/>
            <a:ext cx="1765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Persentase Kepemilikan Akta Kematian</a:t>
            </a:r>
          </a:p>
        </p:txBody>
      </p:sp>
      <p:sp>
        <p:nvSpPr>
          <p:cNvPr id="22" name="Rounded Rectangle 21"/>
          <p:cNvSpPr/>
          <p:nvPr/>
        </p:nvSpPr>
        <p:spPr>
          <a:xfrm>
            <a:off x="4508500" y="1887538"/>
            <a:ext cx="15494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Persentase Kepemilikan Akta Kelahiran</a:t>
            </a:r>
            <a:endParaRPr lang="id-ID" sz="1200" dirty="0"/>
          </a:p>
        </p:txBody>
      </p:sp>
      <p:sp>
        <p:nvSpPr>
          <p:cNvPr id="23" name="Rounded Rectangle 22"/>
          <p:cNvSpPr/>
          <p:nvPr/>
        </p:nvSpPr>
        <p:spPr>
          <a:xfrm>
            <a:off x="2832100" y="1887538"/>
            <a:ext cx="1638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rgbClr val="002060"/>
                </a:solidFill>
                <a:latin typeface="Calibri" panose="020F0502020204030204" pitchFamily="34" charset="0"/>
                <a:cs typeface="Calibri" panose="020F0502020204030204" pitchFamily="34" charset="0"/>
              </a:rPr>
              <a:t>Persentase Kepemilikan Dokumen KK</a:t>
            </a:r>
          </a:p>
        </p:txBody>
      </p:sp>
      <p:sp>
        <p:nvSpPr>
          <p:cNvPr id="24" name="Rounded Rectangle 23"/>
          <p:cNvSpPr/>
          <p:nvPr/>
        </p:nvSpPr>
        <p:spPr>
          <a:xfrm>
            <a:off x="7899400" y="1887538"/>
            <a:ext cx="1765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Persentase Kepemilikan Kartu Identitas Anak (KIA</a:t>
            </a:r>
            <a:r>
              <a:rPr lang="id-ID" sz="1200" dirty="0">
                <a:solidFill>
                  <a:srgbClr val="002060"/>
                </a:solidFill>
                <a:latin typeface="Calibri" panose="020F0502020204030204" pitchFamily="34" charset="0"/>
                <a:cs typeface="Calibri" panose="020F0502020204030204" pitchFamily="34" charset="0"/>
              </a:rPr>
              <a:t>)</a:t>
            </a:r>
            <a:endParaRPr lang="id-ID" sz="1200" dirty="0">
              <a:latin typeface="Calibri" panose="020F0502020204030204" pitchFamily="34" charset="0"/>
              <a:cs typeface="Calibri" panose="020F0502020204030204" pitchFamily="34" charset="0"/>
            </a:endParaRPr>
          </a:p>
        </p:txBody>
      </p:sp>
      <p:sp>
        <p:nvSpPr>
          <p:cNvPr id="25" name="Rounded Rectangle 24"/>
          <p:cNvSpPr/>
          <p:nvPr/>
        </p:nvSpPr>
        <p:spPr>
          <a:xfrm>
            <a:off x="9702800" y="1874838"/>
            <a:ext cx="17653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Persentase </a:t>
            </a:r>
            <a:r>
              <a:rPr lang="id-ID" sz="1200" dirty="0" smtClean="0">
                <a:solidFill>
                  <a:srgbClr val="002060"/>
                </a:solidFill>
                <a:latin typeface="Calibri" panose="020F0502020204030204" pitchFamily="34" charset="0"/>
                <a:cs typeface="Calibri" panose="020F0502020204030204" pitchFamily="34" charset="0"/>
              </a:rPr>
              <a:t>Indeks Kepuasan Masyarakat ( IKM)</a:t>
            </a:r>
            <a:endParaRPr lang="id-ID" sz="1200" dirty="0">
              <a:latin typeface="Calibri" panose="020F0502020204030204" pitchFamily="34" charset="0"/>
              <a:cs typeface="Calibri" panose="020F0502020204030204" pitchFamily="34" charset="0"/>
            </a:endParaRPr>
          </a:p>
        </p:txBody>
      </p:sp>
      <p:sp>
        <p:nvSpPr>
          <p:cNvPr id="26" name="Rounded Rectangle 25"/>
          <p:cNvSpPr/>
          <p:nvPr/>
        </p:nvSpPr>
        <p:spPr>
          <a:xfrm>
            <a:off x="4318000" y="2598738"/>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PROGRAM</a:t>
            </a:r>
            <a:endParaRPr lang="id-ID" sz="1400" dirty="0"/>
          </a:p>
        </p:txBody>
      </p:sp>
      <p:sp>
        <p:nvSpPr>
          <p:cNvPr id="27" name="Rounded Rectangle 26"/>
          <p:cNvSpPr/>
          <p:nvPr/>
        </p:nvSpPr>
        <p:spPr>
          <a:xfrm>
            <a:off x="1422400" y="2941638"/>
            <a:ext cx="24765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Program Pelayanan Administrasi </a:t>
            </a:r>
            <a:r>
              <a:rPr lang="id-ID" sz="1200" dirty="0" smtClean="0">
                <a:solidFill>
                  <a:srgbClr val="002060"/>
                </a:solidFill>
                <a:latin typeface="Calibri" panose="020F0502020204030204" pitchFamily="34" charset="0"/>
                <a:cs typeface="Calibri" panose="020F0502020204030204" pitchFamily="34" charset="0"/>
              </a:rPr>
              <a:t> Perkantoran</a:t>
            </a:r>
            <a:endParaRPr lang="id-ID" sz="1200" dirty="0"/>
          </a:p>
        </p:txBody>
      </p:sp>
      <p:sp>
        <p:nvSpPr>
          <p:cNvPr id="30" name="Rounded Rectangle 29"/>
          <p:cNvSpPr/>
          <p:nvPr/>
        </p:nvSpPr>
        <p:spPr>
          <a:xfrm>
            <a:off x="4356100" y="2941638"/>
            <a:ext cx="2590800" cy="673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Program Peningkatan Sarana dan </a:t>
            </a:r>
            <a:r>
              <a:rPr lang="nn-NO" sz="1200" dirty="0" smtClean="0">
                <a:solidFill>
                  <a:srgbClr val="002060"/>
                </a:solidFill>
                <a:latin typeface="Calibri" panose="020F0502020204030204" pitchFamily="34" charset="0"/>
                <a:cs typeface="Calibri" panose="020F0502020204030204" pitchFamily="34" charset="0"/>
              </a:rPr>
              <a:t>Pra</a:t>
            </a:r>
            <a:r>
              <a:rPr lang="id-ID" sz="1200" dirty="0" smtClean="0">
                <a:solidFill>
                  <a:srgbClr val="002060"/>
                </a:solidFill>
                <a:latin typeface="Calibri" panose="020F0502020204030204" pitchFamily="34" charset="0"/>
                <a:cs typeface="Calibri" panose="020F0502020204030204" pitchFamily="34" charset="0"/>
              </a:rPr>
              <a:t>sarana Aparatur</a:t>
            </a:r>
            <a:endParaRPr lang="id-ID" sz="1200" dirty="0">
              <a:solidFill>
                <a:srgbClr val="002060"/>
              </a:solidFill>
              <a:latin typeface="Calibri" panose="020F0502020204030204" pitchFamily="34" charset="0"/>
              <a:cs typeface="Calibri" panose="020F0502020204030204" pitchFamily="34" charset="0"/>
            </a:endParaRPr>
          </a:p>
        </p:txBody>
      </p:sp>
      <p:sp>
        <p:nvSpPr>
          <p:cNvPr id="31" name="Rounded Rectangle 30"/>
          <p:cNvSpPr/>
          <p:nvPr/>
        </p:nvSpPr>
        <p:spPr>
          <a:xfrm>
            <a:off x="8013700" y="2997200"/>
            <a:ext cx="2387600" cy="6175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Program Penataan Administrasi </a:t>
            </a:r>
            <a:r>
              <a:rPr lang="id-ID" sz="1200" dirty="0" smtClean="0">
                <a:solidFill>
                  <a:srgbClr val="002060"/>
                </a:solidFill>
                <a:latin typeface="Calibri" panose="020F0502020204030204" pitchFamily="34" charset="0"/>
                <a:cs typeface="Calibri" panose="020F0502020204030204" pitchFamily="34" charset="0"/>
              </a:rPr>
              <a:t> Kependudukan</a:t>
            </a:r>
            <a:endParaRPr lang="id-ID" sz="1200" dirty="0">
              <a:latin typeface="Calibri" panose="020F0502020204030204" pitchFamily="34" charset="0"/>
              <a:cs typeface="Calibri" panose="020F0502020204030204" pitchFamily="34" charset="0"/>
            </a:endParaRPr>
          </a:p>
        </p:txBody>
      </p:sp>
      <p:sp>
        <p:nvSpPr>
          <p:cNvPr id="32" name="Rounded Rectangle 31"/>
          <p:cNvSpPr/>
          <p:nvPr/>
        </p:nvSpPr>
        <p:spPr>
          <a:xfrm>
            <a:off x="4318000" y="3652838"/>
            <a:ext cx="26543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t>KEGIATAN</a:t>
            </a:r>
            <a:endParaRPr lang="id-ID" sz="1400" dirty="0"/>
          </a:p>
        </p:txBody>
      </p:sp>
      <p:sp>
        <p:nvSpPr>
          <p:cNvPr id="33" name="Rounded Rectangle 32"/>
          <p:cNvSpPr/>
          <p:nvPr/>
        </p:nvSpPr>
        <p:spPr>
          <a:xfrm>
            <a:off x="1638300" y="4008438"/>
            <a:ext cx="13589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Penyediaan Jasa Surat Menyurat</a:t>
            </a:r>
            <a:endParaRPr lang="id-ID" sz="1200" dirty="0"/>
          </a:p>
        </p:txBody>
      </p:sp>
      <p:sp>
        <p:nvSpPr>
          <p:cNvPr id="34" name="Rounded Rectangle 33"/>
          <p:cNvSpPr/>
          <p:nvPr/>
        </p:nvSpPr>
        <p:spPr>
          <a:xfrm>
            <a:off x="6146800" y="4008438"/>
            <a:ext cx="12446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smtClean="0">
                <a:solidFill>
                  <a:srgbClr val="002060"/>
                </a:solidFill>
                <a:latin typeface="Calibri" panose="020F0502020204030204" pitchFamily="34" charset="0"/>
                <a:cs typeface="Calibri" panose="020F0502020204030204" pitchFamily="34" charset="0"/>
              </a:rPr>
              <a:t>Penyediaan jasa Tenaga Kerja Non Pegawai</a:t>
            </a:r>
            <a:endParaRPr lang="id-ID" sz="1200" dirty="0">
              <a:solidFill>
                <a:srgbClr val="002060"/>
              </a:solidFill>
              <a:latin typeface="Calibri" panose="020F0502020204030204" pitchFamily="34" charset="0"/>
              <a:cs typeface="Calibri" panose="020F0502020204030204" pitchFamily="34" charset="0"/>
            </a:endParaRPr>
          </a:p>
        </p:txBody>
      </p:sp>
      <p:sp>
        <p:nvSpPr>
          <p:cNvPr id="35" name="Rounded Rectangle 34"/>
          <p:cNvSpPr/>
          <p:nvPr/>
        </p:nvSpPr>
        <p:spPr>
          <a:xfrm>
            <a:off x="4851400" y="4008438"/>
            <a:ext cx="10795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Belanja Alat Tulis Kantor</a:t>
            </a:r>
            <a:endParaRPr lang="id-ID" sz="1200" dirty="0"/>
          </a:p>
        </p:txBody>
      </p:sp>
      <p:sp>
        <p:nvSpPr>
          <p:cNvPr id="36" name="Rounded Rectangle 35"/>
          <p:cNvSpPr/>
          <p:nvPr/>
        </p:nvSpPr>
        <p:spPr>
          <a:xfrm>
            <a:off x="3060700" y="4008438"/>
            <a:ext cx="15240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Penyediaan Jasa Komunikasi, </a:t>
            </a:r>
            <a:r>
              <a:rPr lang="nn-NO" sz="1200" dirty="0" smtClean="0">
                <a:solidFill>
                  <a:srgbClr val="002060"/>
                </a:solidFill>
                <a:latin typeface="Calibri" panose="020F0502020204030204" pitchFamily="34" charset="0"/>
                <a:cs typeface="Calibri" panose="020F0502020204030204" pitchFamily="34" charset="0"/>
              </a:rPr>
              <a:t>Sumber</a:t>
            </a:r>
            <a:r>
              <a:rPr lang="id-ID" sz="1200" dirty="0" smtClean="0">
                <a:solidFill>
                  <a:srgbClr val="002060"/>
                </a:solidFill>
                <a:latin typeface="Calibri" panose="020F0502020204030204" pitchFamily="34" charset="0"/>
                <a:cs typeface="Calibri" panose="020F0502020204030204" pitchFamily="34" charset="0"/>
              </a:rPr>
              <a:t> Daya Air dan Listrik</a:t>
            </a:r>
            <a:endParaRPr lang="id-ID" sz="1200" dirty="0">
              <a:solidFill>
                <a:srgbClr val="002060"/>
              </a:solidFill>
              <a:latin typeface="Calibri" panose="020F0502020204030204" pitchFamily="34" charset="0"/>
              <a:cs typeface="Calibri" panose="020F0502020204030204" pitchFamily="34" charset="0"/>
            </a:endParaRPr>
          </a:p>
        </p:txBody>
      </p:sp>
      <p:sp>
        <p:nvSpPr>
          <p:cNvPr id="37" name="Rounded Rectangle 36"/>
          <p:cNvSpPr/>
          <p:nvPr/>
        </p:nvSpPr>
        <p:spPr>
          <a:xfrm>
            <a:off x="7632700" y="3898900"/>
            <a:ext cx="1574800" cy="63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smtClean="0">
                <a:solidFill>
                  <a:srgbClr val="002060"/>
                </a:solidFill>
                <a:latin typeface="Calibri" panose="020F0502020204030204" pitchFamily="34" charset="0"/>
                <a:cs typeface="Calibri" panose="020F0502020204030204" pitchFamily="34" charset="0"/>
              </a:rPr>
              <a:t>Pe</a:t>
            </a:r>
            <a:r>
              <a:rPr lang="id-ID" sz="1200" dirty="0" smtClean="0">
                <a:solidFill>
                  <a:srgbClr val="002060"/>
                </a:solidFill>
                <a:latin typeface="Calibri" panose="020F0502020204030204" pitchFamily="34" charset="0"/>
                <a:cs typeface="Calibri" panose="020F0502020204030204" pitchFamily="34" charset="0"/>
              </a:rPr>
              <a:t>meliharaan Rutin berkalaKendaraan Dinas/oprasional</a:t>
            </a:r>
            <a:endParaRPr lang="id-ID" sz="1200" dirty="0">
              <a:latin typeface="Calibri" panose="020F0502020204030204" pitchFamily="34" charset="0"/>
              <a:cs typeface="Calibri" panose="020F0502020204030204" pitchFamily="34" charset="0"/>
            </a:endParaRPr>
          </a:p>
        </p:txBody>
      </p:sp>
      <p:sp>
        <p:nvSpPr>
          <p:cNvPr id="39" name="Rounded Rectangle 38"/>
          <p:cNvSpPr/>
          <p:nvPr/>
        </p:nvSpPr>
        <p:spPr>
          <a:xfrm>
            <a:off x="7226300" y="4554538"/>
            <a:ext cx="18669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Peningkatan Pelayanan Akta Kelahiran</a:t>
            </a:r>
          </a:p>
        </p:txBody>
      </p:sp>
      <p:sp>
        <p:nvSpPr>
          <p:cNvPr id="40" name="Rounded Rectangle 39"/>
          <p:cNvSpPr/>
          <p:nvPr/>
        </p:nvSpPr>
        <p:spPr>
          <a:xfrm>
            <a:off x="5092700" y="4554538"/>
            <a:ext cx="19177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a:solidFill>
                  <a:srgbClr val="002060"/>
                </a:solidFill>
                <a:latin typeface="Calibri" panose="020F0502020204030204" pitchFamily="34" charset="0"/>
                <a:cs typeface="Calibri" panose="020F0502020204030204" pitchFamily="34" charset="0"/>
              </a:rPr>
              <a:t>Peningkatan Pelayanan Akta Kematian</a:t>
            </a:r>
            <a:endParaRPr lang="id-ID" sz="1200" dirty="0"/>
          </a:p>
        </p:txBody>
      </p:sp>
      <p:sp>
        <p:nvSpPr>
          <p:cNvPr id="41" name="Rounded Rectangle 40"/>
          <p:cNvSpPr/>
          <p:nvPr/>
        </p:nvSpPr>
        <p:spPr>
          <a:xfrm>
            <a:off x="1816100" y="4554538"/>
            <a:ext cx="28956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Peningkatan Pelayanan Akta Perkawinan</a:t>
            </a:r>
            <a:r>
              <a:rPr lang="nn-NO" sz="1200" dirty="0" smtClean="0">
                <a:solidFill>
                  <a:srgbClr val="002060"/>
                </a:solidFill>
                <a:latin typeface="Calibri" panose="020F0502020204030204" pitchFamily="34" charset="0"/>
                <a:cs typeface="Calibri" panose="020F0502020204030204" pitchFamily="34" charset="0"/>
              </a:rPr>
              <a:t>,</a:t>
            </a:r>
            <a:r>
              <a:rPr lang="id-ID" sz="1200" dirty="0" smtClean="0">
                <a:solidFill>
                  <a:srgbClr val="002060"/>
                </a:solidFill>
                <a:latin typeface="Calibri" panose="020F0502020204030204" pitchFamily="34" charset="0"/>
                <a:cs typeface="Calibri" panose="020F0502020204030204" pitchFamily="34" charset="0"/>
              </a:rPr>
              <a:t> </a:t>
            </a:r>
            <a:r>
              <a:rPr lang="nl-NL" sz="1200" dirty="0">
                <a:solidFill>
                  <a:srgbClr val="002060"/>
                </a:solidFill>
                <a:latin typeface="Calibri" panose="020F0502020204030204" pitchFamily="34" charset="0"/>
                <a:cs typeface="Calibri" panose="020F0502020204030204" pitchFamily="34" charset="0"/>
              </a:rPr>
              <a:t>Perceraian, Talak dan Rujuk dan </a:t>
            </a:r>
            <a:r>
              <a:rPr lang="nl-NL" sz="1200" dirty="0" smtClean="0">
                <a:solidFill>
                  <a:srgbClr val="002060"/>
                </a:solidFill>
                <a:latin typeface="Calibri" panose="020F0502020204030204" pitchFamily="34" charset="0"/>
                <a:cs typeface="Calibri" panose="020F0502020204030204" pitchFamily="34" charset="0"/>
              </a:rPr>
              <a:t>Peristiwa</a:t>
            </a:r>
            <a:r>
              <a:rPr lang="id-ID" sz="1200" dirty="0" smtClean="0">
                <a:solidFill>
                  <a:srgbClr val="002060"/>
                </a:solidFill>
                <a:latin typeface="Calibri" panose="020F0502020204030204" pitchFamily="34" charset="0"/>
                <a:cs typeface="Calibri" panose="020F0502020204030204" pitchFamily="34" charset="0"/>
              </a:rPr>
              <a:t> Lainnya</a:t>
            </a:r>
            <a:endParaRPr lang="id-ID" sz="1200" dirty="0">
              <a:solidFill>
                <a:srgbClr val="002060"/>
              </a:solidFill>
              <a:latin typeface="Calibri" panose="020F0502020204030204" pitchFamily="34" charset="0"/>
              <a:cs typeface="Calibri" panose="020F0502020204030204" pitchFamily="34" charset="0"/>
            </a:endParaRPr>
          </a:p>
        </p:txBody>
      </p:sp>
      <p:sp>
        <p:nvSpPr>
          <p:cNvPr id="42" name="Rounded Rectangle 41"/>
          <p:cNvSpPr/>
          <p:nvPr/>
        </p:nvSpPr>
        <p:spPr>
          <a:xfrm>
            <a:off x="1866900" y="5105400"/>
            <a:ext cx="1524000" cy="5167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rgbClr val="002060"/>
                </a:solidFill>
                <a:latin typeface="Calibri" panose="020F0502020204030204" pitchFamily="34" charset="0"/>
                <a:cs typeface="Calibri" panose="020F0502020204030204" pitchFamily="34" charset="0"/>
              </a:rPr>
              <a:t>Peningkatan Pelayanan KTP-el</a:t>
            </a:r>
            <a:endParaRPr lang="id-ID" sz="1200" dirty="0"/>
          </a:p>
        </p:txBody>
      </p:sp>
      <p:sp>
        <p:nvSpPr>
          <p:cNvPr id="43" name="Rounded Rectangle 42"/>
          <p:cNvSpPr/>
          <p:nvPr/>
        </p:nvSpPr>
        <p:spPr>
          <a:xfrm>
            <a:off x="7404100" y="5105400"/>
            <a:ext cx="24130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Pendataan Penduduk Yang Tidak </a:t>
            </a:r>
            <a:r>
              <a:rPr lang="id-ID" sz="1200" dirty="0" smtClean="0">
                <a:solidFill>
                  <a:srgbClr val="002060"/>
                </a:solidFill>
                <a:latin typeface="Calibri" panose="020F0502020204030204" pitchFamily="34" charset="0"/>
                <a:cs typeface="Calibri" panose="020F0502020204030204" pitchFamily="34" charset="0"/>
              </a:rPr>
              <a:t>Memiliki Dokumen Kependudukan</a:t>
            </a:r>
            <a:endParaRPr lang="id-ID" sz="1200" dirty="0">
              <a:solidFill>
                <a:srgbClr val="002060"/>
              </a:solidFill>
              <a:latin typeface="Calibri" panose="020F0502020204030204" pitchFamily="34" charset="0"/>
              <a:cs typeface="Calibri" panose="020F0502020204030204" pitchFamily="34" charset="0"/>
            </a:endParaRPr>
          </a:p>
        </p:txBody>
      </p:sp>
      <p:sp>
        <p:nvSpPr>
          <p:cNvPr id="44" name="Rounded Rectangle 43"/>
          <p:cNvSpPr/>
          <p:nvPr/>
        </p:nvSpPr>
        <p:spPr>
          <a:xfrm>
            <a:off x="5270500" y="5105400"/>
            <a:ext cx="19685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Peningkatan Pelayanan Kartu Identitas </a:t>
            </a:r>
            <a:r>
              <a:rPr lang="fi-FI" sz="1200" dirty="0" smtClean="0">
                <a:solidFill>
                  <a:srgbClr val="002060"/>
                </a:solidFill>
                <a:latin typeface="Calibri" panose="020F0502020204030204" pitchFamily="34" charset="0"/>
                <a:cs typeface="Calibri" panose="020F0502020204030204" pitchFamily="34" charset="0"/>
              </a:rPr>
              <a:t>Anak</a:t>
            </a:r>
            <a:r>
              <a:rPr lang="id-ID" sz="1200" dirty="0" smtClean="0">
                <a:solidFill>
                  <a:srgbClr val="002060"/>
                </a:solidFill>
                <a:latin typeface="Calibri" panose="020F0502020204030204" pitchFamily="34" charset="0"/>
                <a:cs typeface="Calibri" panose="020F0502020204030204" pitchFamily="34" charset="0"/>
              </a:rPr>
              <a:t> (KIA)</a:t>
            </a:r>
            <a:endParaRPr lang="id-ID" sz="1200" dirty="0"/>
          </a:p>
        </p:txBody>
      </p:sp>
      <p:sp>
        <p:nvSpPr>
          <p:cNvPr id="45" name="Rounded Rectangle 44"/>
          <p:cNvSpPr/>
          <p:nvPr/>
        </p:nvSpPr>
        <p:spPr>
          <a:xfrm>
            <a:off x="3543300" y="5105400"/>
            <a:ext cx="15113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n-NO" sz="1200" dirty="0">
                <a:solidFill>
                  <a:srgbClr val="002060"/>
                </a:solidFill>
                <a:latin typeface="Calibri" panose="020F0502020204030204" pitchFamily="34" charset="0"/>
                <a:cs typeface="Calibri" panose="020F0502020204030204" pitchFamily="34" charset="0"/>
              </a:rPr>
              <a:t>Peningkatan Pelayanan Kartu Keluarga</a:t>
            </a:r>
            <a:endParaRPr lang="id-ID" sz="1200" dirty="0">
              <a:solidFill>
                <a:srgbClr val="002060"/>
              </a:solidFill>
              <a:latin typeface="Calibri" panose="020F0502020204030204" pitchFamily="34" charset="0"/>
              <a:cs typeface="Calibri" panose="020F0502020204030204" pitchFamily="34" charset="0"/>
            </a:endParaRPr>
          </a:p>
        </p:txBody>
      </p:sp>
      <p:sp>
        <p:nvSpPr>
          <p:cNvPr id="46" name="Rounded Rectangle 45"/>
          <p:cNvSpPr/>
          <p:nvPr/>
        </p:nvSpPr>
        <p:spPr>
          <a:xfrm>
            <a:off x="4406900" y="5651500"/>
            <a:ext cx="21844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id-ID" sz="1200" dirty="0">
                <a:solidFill>
                  <a:srgbClr val="002060"/>
                </a:solidFill>
                <a:latin typeface="Calibri" panose="020F0502020204030204" pitchFamily="34" charset="0"/>
                <a:cs typeface="Calibri" panose="020F0502020204030204" pitchFamily="34" charset="0"/>
              </a:rPr>
              <a:t>Fasilitasi Mobiling Pelayanan </a:t>
            </a:r>
            <a:r>
              <a:rPr lang="id-ID" sz="1200" dirty="0" smtClean="0">
                <a:solidFill>
                  <a:srgbClr val="002060"/>
                </a:solidFill>
                <a:latin typeface="Calibri" panose="020F0502020204030204" pitchFamily="34" charset="0"/>
                <a:cs typeface="Calibri" panose="020F0502020204030204" pitchFamily="34" charset="0"/>
              </a:rPr>
              <a:t>Administrasi Kependudukan</a:t>
            </a:r>
            <a:endParaRPr lang="id-ID" sz="1200" dirty="0">
              <a:solidFill>
                <a:srgbClr val="002060"/>
              </a:solidFill>
              <a:latin typeface="Calibri" panose="020F0502020204030204" pitchFamily="34" charset="0"/>
              <a:cs typeface="Calibri" panose="020F0502020204030204" pitchFamily="34" charset="0"/>
            </a:endParaRPr>
          </a:p>
        </p:txBody>
      </p:sp>
      <p:sp>
        <p:nvSpPr>
          <p:cNvPr id="47" name="Rounded Rectangle 46"/>
          <p:cNvSpPr/>
          <p:nvPr/>
        </p:nvSpPr>
        <p:spPr>
          <a:xfrm>
            <a:off x="1727200" y="6202362"/>
            <a:ext cx="20066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Inovasi  pelayanan Administrasi Kependudukan</a:t>
            </a:r>
            <a:endParaRPr lang="id-ID" sz="1200" dirty="0"/>
          </a:p>
        </p:txBody>
      </p:sp>
      <p:sp>
        <p:nvSpPr>
          <p:cNvPr id="49" name="Rounded Rectangle 48"/>
          <p:cNvSpPr/>
          <p:nvPr/>
        </p:nvSpPr>
        <p:spPr>
          <a:xfrm>
            <a:off x="5600700" y="6202362"/>
            <a:ext cx="11811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sz="1200" dirty="0">
                <a:solidFill>
                  <a:srgbClr val="002060"/>
                </a:solidFill>
                <a:latin typeface="Calibri" panose="020F0502020204030204" pitchFamily="34" charset="0"/>
                <a:cs typeface="Calibri" panose="020F0502020204030204" pitchFamily="34" charset="0"/>
              </a:rPr>
              <a:t>Implementasi SIAK Terpadu</a:t>
            </a:r>
            <a:endParaRPr lang="id-ID" sz="1200" dirty="0"/>
          </a:p>
        </p:txBody>
      </p:sp>
      <p:sp>
        <p:nvSpPr>
          <p:cNvPr id="50" name="Rounded Rectangle 49"/>
          <p:cNvSpPr/>
          <p:nvPr/>
        </p:nvSpPr>
        <p:spPr>
          <a:xfrm>
            <a:off x="3759200" y="6202362"/>
            <a:ext cx="17272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rgbClr val="002060"/>
                </a:solidFill>
                <a:latin typeface="Calibri" panose="020F0502020204030204" pitchFamily="34" charset="0"/>
                <a:cs typeface="Calibri" panose="020F0502020204030204" pitchFamily="34" charset="0"/>
              </a:rPr>
              <a:t>Komputerisasi Register Pencatatan Sipil</a:t>
            </a:r>
          </a:p>
        </p:txBody>
      </p:sp>
      <p:sp>
        <p:nvSpPr>
          <p:cNvPr id="3" name="Pentagon 2"/>
          <p:cNvSpPr/>
          <p:nvPr/>
        </p:nvSpPr>
        <p:spPr>
          <a:xfrm>
            <a:off x="127000" y="4008438"/>
            <a:ext cx="14732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Sekretariat</a:t>
            </a:r>
            <a:endParaRPr lang="id-ID" sz="1400" dirty="0">
              <a:solidFill>
                <a:srgbClr val="002060"/>
              </a:solidFill>
            </a:endParaRPr>
          </a:p>
        </p:txBody>
      </p:sp>
      <p:sp>
        <p:nvSpPr>
          <p:cNvPr id="52" name="Pentagon 51"/>
          <p:cNvSpPr/>
          <p:nvPr/>
        </p:nvSpPr>
        <p:spPr>
          <a:xfrm>
            <a:off x="127000" y="4558507"/>
            <a:ext cx="14732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Bid. Pencapil</a:t>
            </a:r>
            <a:endParaRPr lang="id-ID" sz="1400" dirty="0">
              <a:solidFill>
                <a:srgbClr val="002060"/>
              </a:solidFill>
            </a:endParaRPr>
          </a:p>
        </p:txBody>
      </p:sp>
      <p:sp>
        <p:nvSpPr>
          <p:cNvPr id="53" name="Pentagon 52"/>
          <p:cNvSpPr/>
          <p:nvPr/>
        </p:nvSpPr>
        <p:spPr>
          <a:xfrm>
            <a:off x="127000" y="5096669"/>
            <a:ext cx="14732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Bid. Dafduk</a:t>
            </a:r>
            <a:endParaRPr lang="id-ID" sz="1400" dirty="0">
              <a:solidFill>
                <a:srgbClr val="002060"/>
              </a:solidFill>
            </a:endParaRPr>
          </a:p>
        </p:txBody>
      </p:sp>
      <p:sp>
        <p:nvSpPr>
          <p:cNvPr id="54" name="Pentagon 53"/>
          <p:cNvSpPr/>
          <p:nvPr/>
        </p:nvSpPr>
        <p:spPr>
          <a:xfrm>
            <a:off x="127000" y="6196807"/>
            <a:ext cx="1473200" cy="5254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rgbClr val="002060"/>
                </a:solidFill>
              </a:rPr>
              <a:t>Bid. PIAK</a:t>
            </a:r>
            <a:endParaRPr lang="id-ID" sz="1400" dirty="0">
              <a:solidFill>
                <a:srgbClr val="002060"/>
              </a:solidFill>
            </a:endParaRPr>
          </a:p>
        </p:txBody>
      </p:sp>
      <p:sp>
        <p:nvSpPr>
          <p:cNvPr id="57" name="Rounded Rectangle 56"/>
          <p:cNvSpPr/>
          <p:nvPr/>
        </p:nvSpPr>
        <p:spPr>
          <a:xfrm>
            <a:off x="1879600" y="5651500"/>
            <a:ext cx="1955800" cy="5254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smtClean="0">
                <a:solidFill>
                  <a:srgbClr val="002060"/>
                </a:solidFill>
                <a:latin typeface="Calibri" panose="020F0502020204030204" pitchFamily="34" charset="0"/>
                <a:cs typeface="Calibri" panose="020F0502020204030204" pitchFamily="34" charset="0"/>
              </a:rPr>
              <a:t>Fasilitasi Pelayanan Pindah Penduduk</a:t>
            </a:r>
            <a:endParaRPr lang="id-ID" sz="1200" dirty="0">
              <a:solidFill>
                <a:srgbClr val="002060"/>
              </a:solidFill>
              <a:latin typeface="Calibri" panose="020F0502020204030204" pitchFamily="34" charset="0"/>
              <a:cs typeface="Calibri" panose="020F0502020204030204" pitchFamily="34" charset="0"/>
            </a:endParaRPr>
          </a:p>
        </p:txBody>
      </p:sp>
      <p:sp>
        <p:nvSpPr>
          <p:cNvPr id="59" name="Rounded Rectangle 58"/>
          <p:cNvSpPr/>
          <p:nvPr/>
        </p:nvSpPr>
        <p:spPr>
          <a:xfrm>
            <a:off x="6870700" y="6261101"/>
            <a:ext cx="2527300" cy="461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Peningkatan Kerjasama Pemanfaatan data Kependudukan dengan pihak lain</a:t>
            </a:r>
            <a:endParaRPr lang="id-ID" sz="1200" dirty="0"/>
          </a:p>
        </p:txBody>
      </p:sp>
      <p:sp>
        <p:nvSpPr>
          <p:cNvPr id="55" name="Rounded Rectangle 54"/>
          <p:cNvSpPr/>
          <p:nvPr/>
        </p:nvSpPr>
        <p:spPr>
          <a:xfrm>
            <a:off x="10045700" y="4775200"/>
            <a:ext cx="1182281" cy="1612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   DAK Non Fisik</a:t>
            </a:r>
            <a:endParaRPr lang="id-ID" sz="1200" dirty="0"/>
          </a:p>
        </p:txBody>
      </p:sp>
      <p:sp>
        <p:nvSpPr>
          <p:cNvPr id="56" name="Rounded Rectangle 55"/>
          <p:cNvSpPr/>
          <p:nvPr/>
        </p:nvSpPr>
        <p:spPr>
          <a:xfrm>
            <a:off x="9347200" y="3911601"/>
            <a:ext cx="1612900" cy="596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sz="1200" dirty="0" smtClean="0">
                <a:solidFill>
                  <a:srgbClr val="002060"/>
                </a:solidFill>
                <a:latin typeface="Calibri" panose="020F0502020204030204" pitchFamily="34" charset="0"/>
                <a:cs typeface="Calibri" panose="020F0502020204030204" pitchFamily="34" charset="0"/>
              </a:rPr>
              <a:t>Pemeliharaan rutin berkala perlengkapan gedung kantor</a:t>
            </a:r>
            <a:endParaRPr lang="id-ID" sz="1200" dirty="0"/>
          </a:p>
        </p:txBody>
      </p:sp>
    </p:spTree>
    <p:extLst>
      <p:ext uri="{BB962C8B-B14F-4D97-AF65-F5344CB8AC3E}">
        <p14:creationId xmlns:p14="http://schemas.microsoft.com/office/powerpoint/2010/main" xmlns="" val="28666971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3777</TotalTime>
  <Words>3529</Words>
  <Application>Microsoft Office PowerPoint</Application>
  <PresentationFormat>Custom</PresentationFormat>
  <Paragraphs>695</Paragraphs>
  <Slides>30</Slides>
  <Notes>0</Notes>
  <HiddenSlides>4</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Oriel</vt:lpstr>
      <vt:lpstr>Slide 1</vt:lpstr>
      <vt:lpstr>VISI MISI DINAS KEPENDUDUKAN DAN PENCATATAN SIPIL KAB. WONOGIRI</vt:lpstr>
      <vt:lpstr>KESELARASAN RENSTRA DENGAN RPJMD</vt:lpstr>
      <vt:lpstr>Slide 4</vt:lpstr>
      <vt:lpstr>PEMILIHAN PROGRAM/KEGIATAN </vt:lpstr>
      <vt:lpstr>Slide 6</vt:lpstr>
      <vt:lpstr>Slide 7</vt:lpstr>
      <vt:lpstr>LANGKAH PEMILIHAN PROGRAM/KEGIATAN </vt:lpstr>
      <vt:lpstr>Slide 9</vt:lpstr>
      <vt:lpstr>Slide 10</vt:lpstr>
      <vt:lpstr>PERBEDAAN SEBELUM DAN SETELAH IMPLEMENTASI SAKIP </vt:lpstr>
      <vt:lpstr>PERBEDAAN SEBELUM DAN SETELAH IMPLEMENTASI SAKIP </vt:lpstr>
      <vt:lpstr>Slide 13</vt:lpstr>
      <vt:lpstr>Slide 14</vt:lpstr>
      <vt:lpstr>Slide 15</vt:lpstr>
      <vt:lpstr>REFOCUSING KEGIATAN DAN ANGGARAN</vt:lpstr>
      <vt:lpstr>Slide 17</vt:lpstr>
      <vt:lpstr>Slide 18</vt:lpstr>
      <vt:lpstr>ANALISIS PENCAPAIAN SASARAN 1 TAHUN 2020 TRIWULAN 2  MENINGKATNYA TERTIB ADMINISTRASI KEPENDUDUKAN DI KABUPATEN WONOGIRI</vt:lpstr>
      <vt:lpstr>    kinerja nyata vs rencana </vt:lpstr>
      <vt:lpstr>Slide 21</vt:lpstr>
      <vt:lpstr>Slide 22</vt:lpstr>
      <vt:lpstr>     FAKTOR PENDUKUNG</vt:lpstr>
      <vt:lpstr>s o l u s i</vt:lpstr>
      <vt:lpstr>ALUR PETA PROSES BISNIS PELAYANAN KARTU KELUARGA</vt:lpstr>
      <vt:lpstr>PETA PROSES BISNIS KEGIATAN PENINGKATAN PELAYANAN KARTU KELUARGA</vt:lpstr>
      <vt:lpstr>ALUR PETA PROSES BISNIS PENGURUSAN AKTE PERKAWINAN/AKTE PERCERAIAN</vt:lpstr>
      <vt:lpstr>PETA PROSES BISNIS KEGIATAN AKTA PERKAWINAN, PERCERAIAN, TALAK,RUJUK DAN PERISTIWA PENTING LAINNYA</vt:lpstr>
      <vt:lpstr>REFOCUSING KEGIATAN DAN ANGGARAN</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Numala</dc:creator>
  <cp:lastModifiedBy>disdukcapil</cp:lastModifiedBy>
  <cp:revision>239</cp:revision>
  <cp:lastPrinted>2018-10-29T00:17:26Z</cp:lastPrinted>
  <dcterms:created xsi:type="dcterms:W3CDTF">2018-10-08T15:13:57Z</dcterms:created>
  <dcterms:modified xsi:type="dcterms:W3CDTF">2020-07-03T00:39:20Z</dcterms:modified>
</cp:coreProperties>
</file>